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1" r:id="rId6"/>
    <p:sldId id="286" r:id="rId7"/>
    <p:sldId id="277" r:id="rId8"/>
    <p:sldId id="287" r:id="rId9"/>
    <p:sldId id="265" r:id="rId10"/>
    <p:sldId id="266" r:id="rId11"/>
    <p:sldId id="267" r:id="rId12"/>
    <p:sldId id="269" r:id="rId13"/>
    <p:sldId id="280" r:id="rId14"/>
    <p:sldId id="278" r:id="rId15"/>
    <p:sldId id="279"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00" autoAdjust="0"/>
  </p:normalViewPr>
  <p:slideViewPr>
    <p:cSldViewPr>
      <p:cViewPr varScale="1">
        <p:scale>
          <a:sx n="106" d="100"/>
          <a:sy n="106" d="100"/>
        </p:scale>
        <p:origin x="1074" y="96"/>
      </p:cViewPr>
      <p:guideLst>
        <p:guide orient="horz" pos="2160"/>
        <p:guide pos="2880"/>
      </p:guideLst>
    </p:cSldViewPr>
  </p:slideViewPr>
  <p:outlineViewPr>
    <p:cViewPr>
      <p:scale>
        <a:sx n="33" d="100"/>
        <a:sy n="33" d="100"/>
      </p:scale>
      <p:origin x="0" y="-21666"/>
    </p:cViewPr>
  </p:outlineViewPr>
  <p:notesTextViewPr>
    <p:cViewPr>
      <p:scale>
        <a:sx n="1" d="1"/>
        <a:sy n="1" d="1"/>
      </p:scale>
      <p:origin x="0" y="0"/>
    </p:cViewPr>
  </p:notesTextViewPr>
  <p:notesViewPr>
    <p:cSldViewPr>
      <p:cViewPr varScale="1">
        <p:scale>
          <a:sx n="85" d="100"/>
          <a:sy n="85" d="100"/>
        </p:scale>
        <p:origin x="384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percentStacked"/>
        <c:varyColors val="0"/>
        <c:ser>
          <c:idx val="0"/>
          <c:order val="0"/>
          <c:tx>
            <c:strRef>
              <c:f>Sheet1!$B$1</c:f>
              <c:strCache>
                <c:ptCount val="1"/>
                <c:pt idx="0">
                  <c:v>Taxes</c:v>
                </c:pt>
              </c:strCache>
            </c:strRef>
          </c:tx>
          <c:invertIfNegative val="0"/>
          <c:dLbls>
            <c:dLbl>
              <c:idx val="0"/>
              <c:layout>
                <c:manualLayout>
                  <c:x val="0.24989453671604678"/>
                  <c:y val="8.1596463724910695E-2"/>
                </c:manualLayout>
              </c:layout>
              <c:tx>
                <c:rich>
                  <a:bodyPr/>
                  <a:lstStyle/>
                  <a:p>
                    <a:r>
                      <a:rPr lang="en-US" dirty="0"/>
                      <a:t>4,365,795.92</a:t>
                    </a:r>
                  </a:p>
                </c:rich>
              </c:tx>
              <c:showLegendKey val="0"/>
              <c:showVal val="1"/>
              <c:showCatName val="0"/>
              <c:showSerName val="0"/>
              <c:showPercent val="0"/>
              <c:showBubbleSize val="0"/>
              <c:extLst>
                <c:ext xmlns:c15="http://schemas.microsoft.com/office/drawing/2012/chart" uri="{CE6537A1-D6FC-4f65-9D91-7224C49458BB}">
                  <c15:layout>
                    <c:manualLayout>
                      <c:w val="0.22975932567314689"/>
                      <c:h val="8.3033410693075502E-2"/>
                    </c:manualLayout>
                  </c15:layout>
                  <c15:showDataLabelsRange val="0"/>
                </c:ext>
                <c:ext xmlns:c16="http://schemas.microsoft.com/office/drawing/2014/chart" uri="{C3380CC4-5D6E-409C-BE32-E72D297353CC}">
                  <c16:uniqueId val="{00000000-1182-4BAD-9F37-6C0164FBD80F}"/>
                </c:ext>
              </c:extLst>
            </c:dLbl>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Revenue Sources in General &amp; Utility</c:v>
                </c:pt>
              </c:strCache>
            </c:strRef>
          </c:cat>
          <c:val>
            <c:numRef>
              <c:f>Sheet1!$B$2</c:f>
              <c:numCache>
                <c:formatCode>#,##0</c:formatCode>
                <c:ptCount val="1"/>
                <c:pt idx="0">
                  <c:v>4418838.0999999996</c:v>
                </c:pt>
              </c:numCache>
            </c:numRef>
          </c:val>
          <c:extLst>
            <c:ext xmlns:c16="http://schemas.microsoft.com/office/drawing/2014/chart" uri="{C3380CC4-5D6E-409C-BE32-E72D297353CC}">
              <c16:uniqueId val="{00000001-1182-4BAD-9F37-6C0164FBD80F}"/>
            </c:ext>
          </c:extLst>
        </c:ser>
        <c:ser>
          <c:idx val="1"/>
          <c:order val="1"/>
          <c:tx>
            <c:strRef>
              <c:f>Sheet1!$C$1</c:f>
              <c:strCache>
                <c:ptCount val="1"/>
                <c:pt idx="0">
                  <c:v>Other Revenue and Grants</c:v>
                </c:pt>
              </c:strCache>
            </c:strRef>
          </c:tx>
          <c:invertIfNegative val="0"/>
          <c:dLbls>
            <c:dLbl>
              <c:idx val="0"/>
              <c:layout>
                <c:manualLayout>
                  <c:x val="0.24398480371464754"/>
                  <c:y val="1.0643017007596981E-2"/>
                </c:manualLayout>
              </c:layout>
              <c:tx>
                <c:rich>
                  <a:bodyPr/>
                  <a:lstStyle/>
                  <a:p>
                    <a:r>
                      <a:rPr lang="en-US" dirty="0"/>
                      <a:t>3,353,696.92</a:t>
                    </a:r>
                  </a:p>
                </c:rich>
              </c:tx>
              <c:showLegendKey val="0"/>
              <c:showVal val="1"/>
              <c:showCatName val="0"/>
              <c:showSerName val="0"/>
              <c:showPercent val="0"/>
              <c:showBubbleSize val="0"/>
              <c:extLst>
                <c:ext xmlns:c15="http://schemas.microsoft.com/office/drawing/2012/chart" uri="{CE6537A1-D6FC-4f65-9D91-7224C49458BB}">
                  <c15:layout>
                    <c:manualLayout>
                      <c:w val="0.2010552311184825"/>
                      <c:h val="8.3033410693075502E-2"/>
                    </c:manualLayout>
                  </c15:layout>
                  <c15:showDataLabelsRange val="0"/>
                </c:ext>
                <c:ext xmlns:c16="http://schemas.microsoft.com/office/drawing/2014/chart" uri="{C3380CC4-5D6E-409C-BE32-E72D297353CC}">
                  <c16:uniqueId val="{00000002-1182-4BAD-9F37-6C0164FBD80F}"/>
                </c:ext>
              </c:extLst>
            </c:dLbl>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Revenue Sources in General &amp; Utility</c:v>
                </c:pt>
              </c:strCache>
            </c:strRef>
          </c:cat>
          <c:val>
            <c:numRef>
              <c:f>Sheet1!$C$2</c:f>
              <c:numCache>
                <c:formatCode>#,##0</c:formatCode>
                <c:ptCount val="1"/>
                <c:pt idx="0">
                  <c:v>3353696.92</c:v>
                </c:pt>
              </c:numCache>
            </c:numRef>
          </c:val>
          <c:extLst>
            <c:ext xmlns:c16="http://schemas.microsoft.com/office/drawing/2014/chart" uri="{C3380CC4-5D6E-409C-BE32-E72D297353CC}">
              <c16:uniqueId val="{00000003-1182-4BAD-9F37-6C0164FBD80F}"/>
            </c:ext>
          </c:extLst>
        </c:ser>
        <c:ser>
          <c:idx val="2"/>
          <c:order val="2"/>
          <c:tx>
            <c:strRef>
              <c:f>Sheet1!$D$1</c:f>
              <c:strCache>
                <c:ptCount val="1"/>
                <c:pt idx="0">
                  <c:v>Utility Operating Revenue</c:v>
                </c:pt>
              </c:strCache>
            </c:strRef>
          </c:tx>
          <c:invertIfNegative val="0"/>
          <c:dLbls>
            <c:dLbl>
              <c:idx val="0"/>
              <c:layout>
                <c:manualLayout>
                  <c:x val="0.26340227944280287"/>
                  <c:y val="-1.7738361679328411E-2"/>
                </c:manualLayout>
              </c:layout>
              <c:tx>
                <c:rich>
                  <a:bodyPr/>
                  <a:lstStyle/>
                  <a:p>
                    <a:r>
                      <a:rPr lang="en-US" dirty="0"/>
                      <a:t>1,705,615.00</a:t>
                    </a:r>
                  </a:p>
                </c:rich>
              </c:tx>
              <c:showLegendKey val="0"/>
              <c:showVal val="1"/>
              <c:showCatName val="0"/>
              <c:showSerName val="0"/>
              <c:showPercent val="0"/>
              <c:showBubbleSize val="0"/>
              <c:extLst>
                <c:ext xmlns:c15="http://schemas.microsoft.com/office/drawing/2012/chart" uri="{CE6537A1-D6FC-4f65-9D91-7224C49458BB}">
                  <c15:layout>
                    <c:manualLayout>
                      <c:w val="0.2211143277837421"/>
                      <c:h val="8.3033410693075502E-2"/>
                    </c:manualLayout>
                  </c15:layout>
                  <c15:showDataLabelsRange val="0"/>
                </c:ext>
                <c:ext xmlns:c16="http://schemas.microsoft.com/office/drawing/2014/chart" uri="{C3380CC4-5D6E-409C-BE32-E72D297353CC}">
                  <c16:uniqueId val="{00000000-D116-425F-BF1D-3FE1D047CBB7}"/>
                </c:ext>
              </c:extLst>
            </c:dLbl>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Revenue Sources in General &amp; Utility</c:v>
                </c:pt>
              </c:strCache>
            </c:strRef>
          </c:cat>
          <c:val>
            <c:numRef>
              <c:f>Sheet1!$D$2</c:f>
              <c:numCache>
                <c:formatCode>#,##0</c:formatCode>
                <c:ptCount val="1"/>
                <c:pt idx="0">
                  <c:v>1705615.94</c:v>
                </c:pt>
              </c:numCache>
            </c:numRef>
          </c:val>
          <c:extLst>
            <c:ext xmlns:c16="http://schemas.microsoft.com/office/drawing/2014/chart" uri="{C3380CC4-5D6E-409C-BE32-E72D297353CC}">
              <c16:uniqueId val="{00000005-1182-4BAD-9F37-6C0164FBD80F}"/>
            </c:ext>
          </c:extLst>
        </c:ser>
        <c:ser>
          <c:idx val="4"/>
          <c:order val="3"/>
          <c:tx>
            <c:strRef>
              <c:f>Sheet1!$F$1</c:f>
              <c:strCache>
                <c:ptCount val="1"/>
                <c:pt idx="0">
                  <c:v>Column1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Revenue Sources in General &amp; Utility</c:v>
                </c:pt>
              </c:strCache>
            </c:strRef>
          </c:cat>
          <c:val>
            <c:numRef>
              <c:f>Sheet1!$F$2</c:f>
              <c:numCache>
                <c:formatCode>General</c:formatCode>
                <c:ptCount val="1"/>
              </c:numCache>
            </c:numRef>
          </c:val>
          <c:extLst>
            <c:ext xmlns:c16="http://schemas.microsoft.com/office/drawing/2014/chart" uri="{C3380CC4-5D6E-409C-BE32-E72D297353CC}">
              <c16:uniqueId val="{00000009-1182-4BAD-9F37-6C0164FBD80F}"/>
            </c:ext>
          </c:extLst>
        </c:ser>
        <c:dLbls>
          <c:showLegendKey val="0"/>
          <c:showVal val="1"/>
          <c:showCatName val="0"/>
          <c:showSerName val="0"/>
          <c:showPercent val="0"/>
          <c:showBubbleSize val="0"/>
        </c:dLbls>
        <c:gapWidth val="150"/>
        <c:shape val="cylinder"/>
        <c:axId val="34307456"/>
        <c:axId val="34317440"/>
        <c:axId val="0"/>
      </c:bar3DChart>
      <c:catAx>
        <c:axId val="34307456"/>
        <c:scaling>
          <c:orientation val="minMax"/>
        </c:scaling>
        <c:delete val="0"/>
        <c:axPos val="b"/>
        <c:numFmt formatCode="General" sourceLinked="0"/>
        <c:majorTickMark val="out"/>
        <c:minorTickMark val="none"/>
        <c:tickLblPos val="nextTo"/>
        <c:crossAx val="34317440"/>
        <c:crosses val="autoZero"/>
        <c:auto val="1"/>
        <c:lblAlgn val="ctr"/>
        <c:lblOffset val="100"/>
        <c:noMultiLvlLbl val="0"/>
      </c:catAx>
      <c:valAx>
        <c:axId val="34317440"/>
        <c:scaling>
          <c:orientation val="minMax"/>
        </c:scaling>
        <c:delete val="0"/>
        <c:axPos val="l"/>
        <c:majorGridlines/>
        <c:numFmt formatCode="0.00%" sourceLinked="0"/>
        <c:majorTickMark val="out"/>
        <c:minorTickMark val="none"/>
        <c:tickLblPos val="nextTo"/>
        <c:crossAx val="34307456"/>
        <c:crosses val="autoZero"/>
        <c:crossBetween val="between"/>
      </c:valAx>
    </c:plotArea>
    <c:legend>
      <c:legendPos val="r"/>
      <c:legendEntry>
        <c:idx val="0"/>
        <c:delete val="1"/>
      </c:legendEntry>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CA" dirty="0">
                <a:solidFill>
                  <a:schemeClr val="tx1"/>
                </a:solidFill>
              </a:rPr>
              <a:t>2025 General Operating Fund Expenditures by Function</a:t>
            </a:r>
          </a:p>
        </c:rich>
      </c:tx>
      <c:overlay val="0"/>
    </c:title>
    <c:autoTitleDeleted val="0"/>
    <c:plotArea>
      <c:layout/>
      <c:pieChart>
        <c:varyColors val="1"/>
        <c:ser>
          <c:idx val="0"/>
          <c:order val="0"/>
          <c:tx>
            <c:strRef>
              <c:f>Sheet1!$B$1</c:f>
              <c:strCache>
                <c:ptCount val="1"/>
                <c:pt idx="0">
                  <c:v>2025 General Operating Fund Expenditures by Function</c:v>
                </c:pt>
              </c:strCache>
            </c:strRef>
          </c:tx>
          <c:explosion val="2"/>
          <c:dLbls>
            <c:dLbl>
              <c:idx val="0"/>
              <c:tx>
                <c:rich>
                  <a:bodyPr/>
                  <a:lstStyle/>
                  <a:p>
                    <a:fld id="{71011023-94E3-4129-BCF9-08DD59D15365}" type="VALUE">
                      <a:rPr lang="en-US"/>
                      <a:pPr/>
                      <a:t>[VALUE]</a:t>
                    </a:fld>
                    <a:r>
                      <a:rPr lang="en-US" baseline="0" dirty="0"/>
                      <a:t>, 12.64%</a:t>
                    </a:r>
                  </a:p>
                </c:rich>
              </c:tx>
              <c:showLegendKey val="0"/>
              <c:showVal val="1"/>
              <c:showCatName val="0"/>
              <c:showSerName val="0"/>
              <c:showPercent val="1"/>
              <c:showBubbleSize val="0"/>
              <c:extLst>
                <c:ext xmlns:c15="http://schemas.microsoft.com/office/drawing/2012/chart" uri="{CE6537A1-D6FC-4f65-9D91-7224C49458BB}">
                  <c15:layout>
                    <c:manualLayout>
                      <c:w val="0.29081372270703298"/>
                      <c:h val="0.11450842112070467"/>
                    </c:manualLayout>
                  </c15:layout>
                  <c15:dlblFieldTable/>
                  <c15:showDataLabelsRange val="0"/>
                </c:ext>
                <c:ext xmlns:c16="http://schemas.microsoft.com/office/drawing/2014/chart" uri="{C3380CC4-5D6E-409C-BE32-E72D297353CC}">
                  <c16:uniqueId val="{00000005-9650-4224-9313-E80F05E5EF96}"/>
                </c:ext>
              </c:extLst>
            </c:dLbl>
            <c:dLbl>
              <c:idx val="1"/>
              <c:layout>
                <c:manualLayout>
                  <c:x val="-2.9481992263491279E-2"/>
                  <c:y val="-1.0964370459667002E-2"/>
                </c:manualLayout>
              </c:layout>
              <c:tx>
                <c:rich>
                  <a:bodyPr/>
                  <a:lstStyle/>
                  <a:p>
                    <a:fld id="{BFF134C5-0A75-497C-A1E8-2E2D9BE74A87}" type="VALUE">
                      <a:rPr lang="en-US"/>
                      <a:pPr/>
                      <a:t>[VALUE]</a:t>
                    </a:fld>
                    <a:r>
                      <a:rPr lang="en-US" baseline="0" dirty="0"/>
                      <a:t>, 3.39%</a:t>
                    </a:r>
                  </a:p>
                </c:rich>
              </c:tx>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650-4224-9313-E80F05E5EF96}"/>
                </c:ext>
              </c:extLst>
            </c:dLbl>
            <c:dLbl>
              <c:idx val="2"/>
              <c:layout>
                <c:manualLayout>
                  <c:x val="-1.4864188162672575E-3"/>
                  <c:y val="-0.15857773680204687"/>
                </c:manualLayout>
              </c:layout>
              <c:tx>
                <c:rich>
                  <a:bodyPr wrap="square" lIns="38100" tIns="19050" rIns="38100" bIns="19050" anchor="ctr">
                    <a:noAutofit/>
                  </a:bodyPr>
                  <a:lstStyle/>
                  <a:p>
                    <a:pPr>
                      <a:defRPr/>
                    </a:pPr>
                    <a:fld id="{B5832B35-9D7C-489A-BA6F-630EB6332B15}" type="VALUE">
                      <a:rPr lang="en-US"/>
                      <a:pPr>
                        <a:defRPr/>
                      </a:pPr>
                      <a:t>[VALUE]</a:t>
                    </a:fld>
                    <a:r>
                      <a:rPr lang="en-US" baseline="0" dirty="0"/>
                      <a:t>, 37.64%</a:t>
                    </a:r>
                  </a:p>
                </c:rich>
              </c:tx>
              <c:spPr>
                <a:noFill/>
                <a:ln>
                  <a:noFill/>
                </a:ln>
                <a:effectLst/>
              </c:spPr>
              <c:showLegendKey val="0"/>
              <c:showVal val="1"/>
              <c:showCatName val="0"/>
              <c:showSerName val="0"/>
              <c:showPercent val="1"/>
              <c:showBubbleSize val="0"/>
              <c:extLst>
                <c:ext xmlns:c15="http://schemas.microsoft.com/office/drawing/2012/chart" uri="{CE6537A1-D6FC-4f65-9D91-7224C49458BB}">
                  <c15:layout>
                    <c:manualLayout>
                      <c:w val="0.22016751903175491"/>
                      <c:h val="0.15217774310317095"/>
                    </c:manualLayout>
                  </c15:layout>
                  <c15:dlblFieldTable/>
                  <c15:showDataLabelsRange val="0"/>
                </c:ext>
                <c:ext xmlns:c16="http://schemas.microsoft.com/office/drawing/2014/chart" uri="{C3380CC4-5D6E-409C-BE32-E72D297353CC}">
                  <c16:uniqueId val="{00000001-BCA5-4541-AC6B-5789B3999B71}"/>
                </c:ext>
              </c:extLst>
            </c:dLbl>
            <c:dLbl>
              <c:idx val="3"/>
              <c:layout>
                <c:manualLayout>
                  <c:x val="0.19896570331400087"/>
                  <c:y val="-1.6649062210334936E-2"/>
                </c:manualLayout>
              </c:layout>
              <c:tx>
                <c:rich>
                  <a:bodyPr/>
                  <a:lstStyle/>
                  <a:p>
                    <a:fld id="{13A1843C-3797-4B01-AFEA-B921AA7B28D5}" type="VALUE">
                      <a:rPr lang="en-US"/>
                      <a:pPr/>
                      <a:t>[VALUE]</a:t>
                    </a:fld>
                    <a:r>
                      <a:rPr lang="en-US" baseline="0" dirty="0"/>
                      <a:t>, 2.75%</a:t>
                    </a:r>
                  </a:p>
                </c:rich>
              </c:tx>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9650-4224-9313-E80F05E5EF96}"/>
                </c:ext>
              </c:extLst>
            </c:dLbl>
            <c:dLbl>
              <c:idx val="4"/>
              <c:layout>
                <c:manualLayout>
                  <c:x val="6.508707107012196E-2"/>
                  <c:y val="0"/>
                </c:manualLayout>
              </c:layout>
              <c:tx>
                <c:rich>
                  <a:bodyPr/>
                  <a:lstStyle/>
                  <a:p>
                    <a:fld id="{D8CEBFF2-CD0B-4818-8B0D-6C417509DE8A}" type="VALUE">
                      <a:rPr lang="en-US"/>
                      <a:pPr/>
                      <a:t>[VALUE]</a:t>
                    </a:fld>
                    <a:r>
                      <a:rPr lang="en-US" baseline="0" dirty="0"/>
                      <a:t>, 2.33%</a:t>
                    </a:r>
                  </a:p>
                </c:rich>
              </c:tx>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650-4224-9313-E80F05E5EF96}"/>
                </c:ext>
              </c:extLst>
            </c:dLbl>
            <c:dLbl>
              <c:idx val="5"/>
              <c:layout>
                <c:manualLayout>
                  <c:x val="-2.601792333398454E-2"/>
                  <c:y val="-1.4478179870561839E-2"/>
                </c:manualLayout>
              </c:layout>
              <c:tx>
                <c:rich>
                  <a:bodyPr wrap="square" lIns="38100" tIns="19050" rIns="38100" bIns="19050" anchor="ctr">
                    <a:noAutofit/>
                  </a:bodyPr>
                  <a:lstStyle/>
                  <a:p>
                    <a:pPr>
                      <a:defRPr/>
                    </a:pPr>
                    <a:fld id="{5DFCF5F2-4542-41EC-AF27-333C33318168}" type="VALUE">
                      <a:rPr lang="en-US"/>
                      <a:pPr>
                        <a:defRPr/>
                      </a:pPr>
                      <a:t>[VALUE]</a:t>
                    </a:fld>
                    <a:r>
                      <a:rPr lang="en-US" baseline="0" dirty="0"/>
                      <a:t>, 5.53%</a:t>
                    </a:r>
                  </a:p>
                </c:rich>
              </c:tx>
              <c:spPr>
                <a:noFill/>
                <a:ln>
                  <a:noFill/>
                </a:ln>
                <a:effectLst/>
              </c:spPr>
              <c:showLegendKey val="0"/>
              <c:showVal val="1"/>
              <c:showCatName val="0"/>
              <c:showSerName val="0"/>
              <c:showPercent val="1"/>
              <c:showBubbleSize val="0"/>
              <c:extLst>
                <c:ext xmlns:c15="http://schemas.microsoft.com/office/drawing/2012/chart" uri="{CE6537A1-D6FC-4f65-9D91-7224C49458BB}">
                  <c15:layout>
                    <c:manualLayout>
                      <c:w val="0.13500002397449701"/>
                      <c:h val="0.11795683564181092"/>
                    </c:manualLayout>
                  </c15:layout>
                  <c15:dlblFieldTable/>
                  <c15:showDataLabelsRange val="0"/>
                </c:ext>
                <c:ext xmlns:c16="http://schemas.microsoft.com/office/drawing/2014/chart" uri="{C3380CC4-5D6E-409C-BE32-E72D297353CC}">
                  <c16:uniqueId val="{00000003-9650-4224-9313-E80F05E5EF96}"/>
                </c:ext>
              </c:extLst>
            </c:dLbl>
            <c:dLbl>
              <c:idx val="6"/>
              <c:layout>
                <c:manualLayout>
                  <c:x val="-6.2933054720990339E-2"/>
                  <c:y val="-7.7159959009529627E-2"/>
                </c:manualLayout>
              </c:layout>
              <c:tx>
                <c:rich>
                  <a:bodyPr/>
                  <a:lstStyle/>
                  <a:p>
                    <a:fld id="{46F0F207-630E-46B8-AE8D-ECD51BACCCD5}" type="VALUE">
                      <a:rPr lang="en-US"/>
                      <a:pPr/>
                      <a:t>[VALUE]</a:t>
                    </a:fld>
                    <a:r>
                      <a:rPr lang="en-US" baseline="0" dirty="0"/>
                      <a:t>, 2.67%</a:t>
                    </a:r>
                  </a:p>
                </c:rich>
              </c:tx>
              <c:showLegendKey val="0"/>
              <c:showVal val="1"/>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B80-4A2F-8488-4CBBEA44C14E}"/>
                </c:ext>
              </c:extLst>
            </c:dLbl>
            <c:dLbl>
              <c:idx val="7"/>
              <c:layout>
                <c:manualLayout>
                  <c:x val="5.5303589669985898E-7"/>
                  <c:y val="-7.2498889012331993E-2"/>
                </c:manualLayout>
              </c:layout>
              <c:tx>
                <c:rich>
                  <a:bodyPr/>
                  <a:lstStyle/>
                  <a:p>
                    <a:fld id="{CD43DAAF-E745-4EC7-97EB-49AF6FF40E38}" type="VALUE">
                      <a:rPr lang="en-US"/>
                      <a:pPr/>
                      <a:t>[VALUE]</a:t>
                    </a:fld>
                    <a:r>
                      <a:rPr lang="en-US" baseline="0" dirty="0"/>
                      <a:t>, 16.39%</a:t>
                    </a:r>
                  </a:p>
                </c:rich>
              </c:tx>
              <c:showLegendKey val="0"/>
              <c:showVal val="1"/>
              <c:showCatName val="0"/>
              <c:showSerName val="0"/>
              <c:showPercent val="1"/>
              <c:showBubbleSize val="0"/>
              <c:extLst>
                <c:ext xmlns:c15="http://schemas.microsoft.com/office/drawing/2012/chart" uri="{CE6537A1-D6FC-4f65-9D91-7224C49458BB}">
                  <c15:layout>
                    <c:manualLayout>
                      <c:w val="0.193998187528024"/>
                      <c:h val="0.11532445814478325"/>
                    </c:manualLayout>
                  </c15:layout>
                  <c15:dlblFieldTable/>
                  <c15:showDataLabelsRange val="0"/>
                </c:ext>
                <c:ext xmlns:c16="http://schemas.microsoft.com/office/drawing/2014/chart" uri="{C3380CC4-5D6E-409C-BE32-E72D297353CC}">
                  <c16:uniqueId val="{00000001-9B80-4A2F-8488-4CBBEA44C14E}"/>
                </c:ext>
              </c:extLst>
            </c:dLbl>
            <c:dLbl>
              <c:idx val="8"/>
              <c:layout>
                <c:manualLayout>
                  <c:x val="-6.715902018753081E-2"/>
                  <c:y val="2.8617391948398647E-2"/>
                </c:manualLayout>
              </c:layout>
              <c:tx>
                <c:rich>
                  <a:bodyPr/>
                  <a:lstStyle/>
                  <a:p>
                    <a:r>
                      <a:rPr lang="en-US" dirty="0"/>
                      <a:t>963,386, 18.59%</a:t>
                    </a:r>
                    <a:r>
                      <a:rPr lang="en-US" baseline="0" dirty="0"/>
                      <a:t> </a:t>
                    </a:r>
                  </a:p>
                </c:rich>
              </c:tx>
              <c:showLegendKey val="0"/>
              <c:showVal val="1"/>
              <c:showCatName val="0"/>
              <c:showSerName val="0"/>
              <c:showPercent val="1"/>
              <c:showBubbleSize val="0"/>
              <c:extLst>
                <c:ext xmlns:c15="http://schemas.microsoft.com/office/drawing/2012/chart" uri="{CE6537A1-D6FC-4f65-9D91-7224C49458BB}">
                  <c15:layout>
                    <c:manualLayout>
                      <c:w val="0.18697956131096485"/>
                      <c:h val="0.11648270424347544"/>
                    </c:manualLayout>
                  </c15:layout>
                  <c15:showDataLabelsRange val="0"/>
                </c:ext>
                <c:ext xmlns:c16="http://schemas.microsoft.com/office/drawing/2014/chart" uri="{C3380CC4-5D6E-409C-BE32-E72D297353CC}">
                  <c16:uniqueId val="{00000000-F0EE-451C-BB17-DE8328F378F1}"/>
                </c:ext>
              </c:extLst>
            </c:dLbl>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1"/>
            <c:showBubbleSize val="0"/>
            <c:showLeaderLines val="1"/>
            <c:extLst>
              <c:ext xmlns:c15="http://schemas.microsoft.com/office/drawing/2012/chart" uri="{CE6537A1-D6FC-4f65-9D91-7224C49458BB}"/>
            </c:extLst>
          </c:dLbls>
          <c:cat>
            <c:strRef>
              <c:f>Sheet1!$A$2:$A$10</c:f>
              <c:strCache>
                <c:ptCount val="9"/>
                <c:pt idx="0">
                  <c:v>General Government</c:v>
                </c:pt>
                <c:pt idx="1">
                  <c:v>Protective</c:v>
                </c:pt>
                <c:pt idx="2">
                  <c:v>Transportation</c:v>
                </c:pt>
                <c:pt idx="3">
                  <c:v>Environmental Health</c:v>
                </c:pt>
                <c:pt idx="4">
                  <c:v>Public Health and Welfare</c:v>
                </c:pt>
                <c:pt idx="5">
                  <c:v>Environmental Development</c:v>
                </c:pt>
                <c:pt idx="6">
                  <c:v>Fiscal Services</c:v>
                </c:pt>
                <c:pt idx="7">
                  <c:v>Recreation and Cultural</c:v>
                </c:pt>
                <c:pt idx="8">
                  <c:v>Economic Development</c:v>
                </c:pt>
              </c:strCache>
            </c:strRef>
          </c:cat>
          <c:val>
            <c:numRef>
              <c:f>Sheet1!$B$2:$B$10</c:f>
              <c:numCache>
                <c:formatCode>_-* #,##0_-;\-* #,##0_-;_-* "-"??_-;_-@_-</c:formatCode>
                <c:ptCount val="9"/>
                <c:pt idx="0">
                  <c:v>1154297.73</c:v>
                </c:pt>
                <c:pt idx="1">
                  <c:v>992337.48</c:v>
                </c:pt>
                <c:pt idx="2">
                  <c:v>1761622.72</c:v>
                </c:pt>
                <c:pt idx="3">
                  <c:v>488780.19</c:v>
                </c:pt>
                <c:pt idx="4">
                  <c:v>57920</c:v>
                </c:pt>
                <c:pt idx="5">
                  <c:v>192320.8</c:v>
                </c:pt>
                <c:pt idx="6">
                  <c:v>1084394.22</c:v>
                </c:pt>
                <c:pt idx="7">
                  <c:v>1785596.46</c:v>
                </c:pt>
                <c:pt idx="8">
                  <c:v>0</c:v>
                </c:pt>
              </c:numCache>
            </c:numRef>
          </c:val>
          <c:extLst>
            <c:ext xmlns:c16="http://schemas.microsoft.com/office/drawing/2014/chart" uri="{C3380CC4-5D6E-409C-BE32-E72D297353CC}">
              <c16:uniqueId val="{00000002-9B80-4A2F-8488-4CBBEA44C14E}"/>
            </c:ext>
          </c:extLst>
        </c:ser>
        <c:dLbls>
          <c:showLegendKey val="0"/>
          <c:showVal val="0"/>
          <c:showCatName val="0"/>
          <c:showSerName val="0"/>
          <c:showPercent val="1"/>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CA"/>
              <a:t>2025 Utility Operating Fund Expenditures by Function</a:t>
            </a:r>
          </a:p>
        </c:rich>
      </c:tx>
      <c:layout>
        <c:manualLayout>
          <c:xMode val="edge"/>
          <c:yMode val="edge"/>
          <c:x val="0.29843815956099617"/>
          <c:y val="0"/>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1"/>
          <c:order val="0"/>
          <c:tx>
            <c:strRef>
              <c:f>Sheet1!$B$1</c:f>
              <c:strCache>
                <c:ptCount val="1"/>
                <c:pt idx="0">
                  <c:v>Expenses</c:v>
                </c:pt>
              </c:strCache>
            </c:strRef>
          </c:tx>
          <c:dPt>
            <c:idx val="0"/>
            <c:bubble3D val="0"/>
            <c:spPr>
              <a:solidFill>
                <a:schemeClr val="accent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5663-413B-B33A-9475630F2371}"/>
              </c:ext>
            </c:extLst>
          </c:dPt>
          <c:dPt>
            <c:idx val="1"/>
            <c:bubble3D val="0"/>
            <c:spPr>
              <a:solidFill>
                <a:schemeClr val="accent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6-553D-4675-A5A1-FBB29E1B833F}"/>
              </c:ext>
            </c:extLst>
          </c:dPt>
          <c:dPt>
            <c:idx val="2"/>
            <c:bubble3D val="0"/>
            <c:spPr>
              <a:solidFill>
                <a:schemeClr val="accent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D5C9-4096-828E-671DB4F4285A}"/>
              </c:ext>
            </c:extLst>
          </c:dPt>
          <c:dPt>
            <c:idx val="3"/>
            <c:bubble3D val="0"/>
            <c:spPr>
              <a:solidFill>
                <a:schemeClr val="accent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553D-4675-A5A1-FBB29E1B833F}"/>
              </c:ext>
            </c:extLst>
          </c:dPt>
          <c:dLbls>
            <c:dLbl>
              <c:idx val="0"/>
              <c:layout>
                <c:manualLayout>
                  <c:x val="2.1336355749959283E-2"/>
                  <c:y val="-0.16085824433733789"/>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663-413B-B33A-9475630F2371}"/>
                </c:ext>
              </c:extLst>
            </c:dLbl>
            <c:dLbl>
              <c:idx val="1"/>
              <c:layout>
                <c:manualLayout>
                  <c:x val="-1.1442018460229429E-2"/>
                  <c:y val="-3.5971160759771394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53D-4675-A5A1-FBB29E1B833F}"/>
                </c:ext>
              </c:extLst>
            </c:dLbl>
            <c:dLbl>
              <c:idx val="3"/>
              <c:layout>
                <c:manualLayout>
                  <c:x val="-2.6969085597099013E-2"/>
                  <c:y val="5.5674637907265151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53D-4675-A5A1-FBB29E1B833F}"/>
                </c:ext>
              </c:extLst>
            </c:dLbl>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1"/>
            <c:showCatName val="1"/>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4"/>
                <c:pt idx="0">
                  <c:v>Water &amp; Sewer Supply</c:v>
                </c:pt>
                <c:pt idx="1">
                  <c:v>Debt Payments transfer </c:v>
                </c:pt>
                <c:pt idx="2">
                  <c:v>Transfers to Reserves</c:v>
                </c:pt>
                <c:pt idx="3">
                  <c:v>Sewage collection &amp; Disposal</c:v>
                </c:pt>
              </c:strCache>
            </c:strRef>
          </c:cat>
          <c:val>
            <c:numRef>
              <c:f>Sheet1!$B$2:$B$5</c:f>
              <c:numCache>
                <c:formatCode>_-* #,##0_-;\-* #,##0_-;_-* "-"??_-;_-@_-</c:formatCode>
                <c:ptCount val="4"/>
                <c:pt idx="0">
                  <c:v>1125128.02</c:v>
                </c:pt>
                <c:pt idx="1">
                  <c:v>344403</c:v>
                </c:pt>
                <c:pt idx="2">
                  <c:v>25000</c:v>
                </c:pt>
                <c:pt idx="3">
                  <c:v>211084</c:v>
                </c:pt>
              </c:numCache>
            </c:numRef>
          </c:val>
          <c:extLst>
            <c:ext xmlns:c16="http://schemas.microsoft.com/office/drawing/2014/chart" uri="{C3380CC4-5D6E-409C-BE32-E72D297353CC}">
              <c16:uniqueId val="{00000002-2885-4CDB-96F3-B1EFCB943545}"/>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CA" dirty="0">
                <a:solidFill>
                  <a:schemeClr val="tx1"/>
                </a:solidFill>
              </a:rPr>
              <a:t>CAPITAL PLAN 2026-2030</a:t>
            </a:r>
          </a:p>
        </c:rich>
      </c:tx>
      <c:layout>
        <c:manualLayout>
          <c:xMode val="edge"/>
          <c:yMode val="edge"/>
          <c:x val="0.31436547254983371"/>
          <c:y val="4.6535852165458927E-2"/>
        </c:manualLayout>
      </c:layout>
      <c:overlay val="0"/>
    </c:title>
    <c:autoTitleDeleted val="0"/>
    <c:plotArea>
      <c:layout/>
      <c:pieChart>
        <c:varyColors val="1"/>
        <c:ser>
          <c:idx val="0"/>
          <c:order val="0"/>
          <c:tx>
            <c:strRef>
              <c:f>Sheet1!$D$1</c:f>
              <c:strCache>
                <c:ptCount val="1"/>
                <c:pt idx="0">
                  <c:v> Column3 </c:v>
                </c:pt>
              </c:strCache>
            </c:strRef>
          </c:tx>
          <c:dLbls>
            <c:dLbl>
              <c:idx val="0"/>
              <c:layout>
                <c:manualLayout>
                  <c:x val="-0.17381846006181462"/>
                  <c:y val="-4.4608633180196075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467-4E43-8500-300BF0D95E3C}"/>
                </c:ext>
              </c:extLst>
            </c:dLbl>
            <c:dLbl>
              <c:idx val="2"/>
              <c:layout>
                <c:manualLayout>
                  <c:x val="-6.7919365972086889E-3"/>
                  <c:y val="-0.11744530619860634"/>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FF1-47D0-9E08-072D37F87AC0}"/>
                </c:ext>
              </c:extLst>
            </c:dLbl>
            <c:dLbl>
              <c:idx val="3"/>
              <c:layout>
                <c:manualLayout>
                  <c:x val="0.19733349299986705"/>
                  <c:y val="-7.3443259634498048E-2"/>
                </c:manualLayout>
              </c:layout>
              <c:showLegendKey val="0"/>
              <c:showVal val="1"/>
              <c:showCatName val="1"/>
              <c:showSerName val="0"/>
              <c:showPercent val="0"/>
              <c:showBubbleSize val="0"/>
              <c:extLst>
                <c:ext xmlns:c15="http://schemas.microsoft.com/office/drawing/2012/chart" uri="{CE6537A1-D6FC-4f65-9D91-7224C49458BB}">
                  <c15:layout>
                    <c:manualLayout>
                      <c:w val="0.26967153922788178"/>
                      <c:h val="0.1497699635497089"/>
                    </c:manualLayout>
                  </c15:layout>
                </c:ext>
                <c:ext xmlns:c16="http://schemas.microsoft.com/office/drawing/2014/chart" uri="{C3380CC4-5D6E-409C-BE32-E72D297353CC}">
                  <c16:uniqueId val="{00000002-29DC-416D-AD1F-208E51152752}"/>
                </c:ext>
              </c:extLst>
            </c:dLbl>
            <c:dLbl>
              <c:idx val="4"/>
              <c:layout>
                <c:manualLayout>
                  <c:x val="-2.6895235684195381E-2"/>
                  <c:y val="5.1459040068875035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467-4E43-8500-300BF0D95E3C}"/>
                </c:ext>
              </c:extLst>
            </c:dLbl>
            <c:dLbl>
              <c:idx val="5"/>
              <c:layout>
                <c:manualLayout>
                  <c:x val="-0.12787650188230451"/>
                  <c:y val="1.830282831339904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467-4E43-8500-300BF0D95E3C}"/>
                </c:ext>
              </c:extLst>
            </c:dLbl>
            <c:spPr>
              <a:noFill/>
              <a:ln>
                <a:noFill/>
              </a:ln>
              <a:effectLst/>
            </c:spPr>
            <c:txPr>
              <a:bodyPr/>
              <a:lstStyle/>
              <a:p>
                <a:pPr>
                  <a:defRPr>
                    <a:solidFill>
                      <a:schemeClr val="tx1"/>
                    </a:solidFill>
                  </a:defRPr>
                </a:pPr>
                <a:endParaRPr lang="en-US"/>
              </a:p>
            </c:txPr>
            <c:showLegendKey val="0"/>
            <c:showVal val="1"/>
            <c:showCatName val="1"/>
            <c:showSerName val="0"/>
            <c:showPercent val="0"/>
            <c:showBubbleSize val="0"/>
            <c:showLeaderLines val="1"/>
            <c:extLst>
              <c:ext xmlns:c15="http://schemas.microsoft.com/office/drawing/2012/chart" uri="{CE6537A1-D6FC-4f65-9D91-7224C49458BB}"/>
            </c:extLst>
          </c:dLbls>
          <c:cat>
            <c:strRef>
              <c:f>Sheet1!$C$2:$C$6</c:f>
              <c:strCache>
                <c:ptCount val="5"/>
                <c:pt idx="1">
                  <c:v>Protective Services</c:v>
                </c:pt>
                <c:pt idx="2">
                  <c:v>Transportation</c:v>
                </c:pt>
                <c:pt idx="3">
                  <c:v>Recreation and Cultural</c:v>
                </c:pt>
                <c:pt idx="4">
                  <c:v>Utility</c:v>
                </c:pt>
              </c:strCache>
            </c:strRef>
          </c:cat>
          <c:val>
            <c:numRef>
              <c:f>Sheet1!$D$2:$D$6</c:f>
              <c:numCache>
                <c:formatCode>_("$"* #,##0.00_);_("$"* \(#,##0.00\);_("$"* "-"??_);_(@_)</c:formatCode>
                <c:ptCount val="5"/>
                <c:pt idx="1">
                  <c:v>650000</c:v>
                </c:pt>
                <c:pt idx="2">
                  <c:v>2379000</c:v>
                </c:pt>
                <c:pt idx="3">
                  <c:v>270000</c:v>
                </c:pt>
                <c:pt idx="4">
                  <c:v>3241000</c:v>
                </c:pt>
              </c:numCache>
            </c:numRef>
          </c:val>
          <c:extLst>
            <c:ext xmlns:c16="http://schemas.microsoft.com/office/drawing/2014/chart" uri="{C3380CC4-5D6E-409C-BE32-E72D297353CC}">
              <c16:uniqueId val="{00000003-2467-4E43-8500-300BF0D95E3C}"/>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107DFB45-DA2B-4BA3-9988-6CCE5B824AE2}" type="datetimeFigureOut">
              <a:rPr lang="en-CA" smtClean="0"/>
              <a:t>2025-05-12</a:t>
            </a:fld>
            <a:endParaRPr lang="en-CA"/>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508AEEA-B36D-4FA9-8079-DE8E0DE77ECB}" type="slidenum">
              <a:rPr lang="en-CA" smtClean="0"/>
              <a:t>‹#›</a:t>
            </a:fld>
            <a:endParaRPr lang="en-CA"/>
          </a:p>
        </p:txBody>
      </p:sp>
    </p:spTree>
    <p:extLst>
      <p:ext uri="{BB962C8B-B14F-4D97-AF65-F5344CB8AC3E}">
        <p14:creationId xmlns:p14="http://schemas.microsoft.com/office/powerpoint/2010/main" val="189033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B508AEEA-B36D-4FA9-8079-DE8E0DE77ECB}" type="slidenum">
              <a:rPr lang="en-CA" smtClean="0"/>
              <a:t>1</a:t>
            </a:fld>
            <a:endParaRPr lang="en-CA"/>
          </a:p>
        </p:txBody>
      </p:sp>
    </p:spTree>
    <p:extLst>
      <p:ext uri="{BB962C8B-B14F-4D97-AF65-F5344CB8AC3E}">
        <p14:creationId xmlns:p14="http://schemas.microsoft.com/office/powerpoint/2010/main" val="840982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508AEEA-B36D-4FA9-8079-DE8E0DE77ECB}" type="slidenum">
              <a:rPr lang="en-CA" smtClean="0"/>
              <a:t>3</a:t>
            </a:fld>
            <a:endParaRPr lang="en-CA"/>
          </a:p>
        </p:txBody>
      </p:sp>
    </p:spTree>
    <p:extLst>
      <p:ext uri="{BB962C8B-B14F-4D97-AF65-F5344CB8AC3E}">
        <p14:creationId xmlns:p14="http://schemas.microsoft.com/office/powerpoint/2010/main" val="2268365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8118836-0D4D-4509-A493-7EB7E5DF4F2C}" type="slidenum">
              <a:rPr lang="en-CA" smtClean="0"/>
              <a:t>‹#›</a:t>
            </a:fld>
            <a:endParaRPr lang="en-CA" dirty="0"/>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CA"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18118836-0D4D-4509-A493-7EB7E5DF4F2C}" type="slidenum">
              <a:rPr lang="en-CA" smtClean="0"/>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a:t>Click icon to add picture</a:t>
            </a:r>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44868E-61DB-4EB7-8EC1-7AE0B9E35909}" type="datetimeFigureOut">
              <a:rPr lang="en-CA" smtClean="0"/>
              <a:t>2025-05-12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8118836-0D4D-4509-A493-7EB7E5DF4F2C}" type="slidenum">
              <a:rPr lang="en-CA" smtClean="0"/>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C44868E-61DB-4EB7-8EC1-7AE0B9E35909}" type="datetimeFigureOut">
              <a:rPr lang="en-CA" smtClean="0"/>
              <a:t>2025-05-12</a:t>
            </a:fld>
            <a:endParaRPr lang="en-CA"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CA"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18118836-0D4D-4509-A493-7EB7E5DF4F2C}" type="slidenum">
              <a:rPr lang="en-CA" smtClean="0"/>
              <a:t>‹#›</a:t>
            </a:fld>
            <a:endParaRPr lang="en-C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manitoba.ca/schooltaxrebat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manitoba.ca/schooltaxrebat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manitoba.ca/schooltaxrebat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95536" y="996576"/>
            <a:ext cx="2457873" cy="976415"/>
          </a:xfrm>
          <a:prstGeom prst="rect">
            <a:avLst/>
          </a:prstGeom>
        </p:spPr>
      </p:pic>
      <p:sp>
        <p:nvSpPr>
          <p:cNvPr id="2" name="Title 1"/>
          <p:cNvSpPr>
            <a:spLocks noGrp="1"/>
          </p:cNvSpPr>
          <p:nvPr>
            <p:ph type="ctrTitle"/>
          </p:nvPr>
        </p:nvSpPr>
        <p:spPr>
          <a:xfrm rot="19140000">
            <a:off x="529857" y="1461804"/>
            <a:ext cx="5648623" cy="1204306"/>
          </a:xfrm>
        </p:spPr>
        <p:txBody>
          <a:bodyPr/>
          <a:lstStyle/>
          <a:p>
            <a:pPr algn="ctr"/>
            <a:r>
              <a:rPr lang="en-US" sz="4400" dirty="0"/>
              <a:t>Town of carman</a:t>
            </a:r>
            <a:endParaRPr lang="en-CA" sz="4400" dirty="0"/>
          </a:p>
        </p:txBody>
      </p:sp>
      <p:sp>
        <p:nvSpPr>
          <p:cNvPr id="3" name="Subtitle 2"/>
          <p:cNvSpPr>
            <a:spLocks noGrp="1"/>
          </p:cNvSpPr>
          <p:nvPr>
            <p:ph type="subTitle" idx="1"/>
          </p:nvPr>
        </p:nvSpPr>
        <p:spPr/>
        <p:txBody>
          <a:bodyPr>
            <a:noAutofit/>
          </a:bodyPr>
          <a:lstStyle/>
          <a:p>
            <a:pPr algn="ctr"/>
            <a:r>
              <a:rPr lang="en-US" sz="2400" dirty="0"/>
              <a:t>2025 FINANCIAL PLAN</a:t>
            </a:r>
            <a:endParaRPr lang="en-CA" sz="2400" dirty="0"/>
          </a:p>
        </p:txBody>
      </p:sp>
    </p:spTree>
    <p:extLst>
      <p:ext uri="{BB962C8B-B14F-4D97-AF65-F5344CB8AC3E}">
        <p14:creationId xmlns:p14="http://schemas.microsoft.com/office/powerpoint/2010/main" val="1744004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787524000"/>
              </p:ext>
            </p:extLst>
          </p:nvPr>
        </p:nvGraphicFramePr>
        <p:xfrm>
          <a:off x="611560" y="188640"/>
          <a:ext cx="8136904" cy="5688632"/>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588224" y="5850845"/>
            <a:ext cx="2160240" cy="858177"/>
          </a:xfrm>
          <a:prstGeom prst="rect">
            <a:avLst/>
          </a:prstGeom>
        </p:spPr>
      </p:pic>
    </p:spTree>
    <p:extLst>
      <p:ext uri="{BB962C8B-B14F-4D97-AF65-F5344CB8AC3E}">
        <p14:creationId xmlns:p14="http://schemas.microsoft.com/office/powerpoint/2010/main" val="388790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139604638"/>
              </p:ext>
            </p:extLst>
          </p:nvPr>
        </p:nvGraphicFramePr>
        <p:xfrm>
          <a:off x="827584" y="332656"/>
          <a:ext cx="7521575" cy="4275286"/>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876256" y="5441926"/>
            <a:ext cx="1944216" cy="772359"/>
          </a:xfrm>
          <a:prstGeom prst="rect">
            <a:avLst/>
          </a:prstGeom>
        </p:spPr>
      </p:pic>
    </p:spTree>
    <p:extLst>
      <p:ext uri="{BB962C8B-B14F-4D97-AF65-F5344CB8AC3E}">
        <p14:creationId xmlns:p14="http://schemas.microsoft.com/office/powerpoint/2010/main" val="388790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2025 CAPITAL PLAN</a:t>
            </a:r>
            <a:endParaRPr lang="en-CA"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57217000"/>
              </p:ext>
            </p:extLst>
          </p:nvPr>
        </p:nvGraphicFramePr>
        <p:xfrm>
          <a:off x="822325" y="1100138"/>
          <a:ext cx="7521576" cy="3708400"/>
        </p:xfrm>
        <a:graphic>
          <a:graphicData uri="http://schemas.openxmlformats.org/drawingml/2006/table">
            <a:tbl>
              <a:tblPr firstRow="1" bandRow="1">
                <a:tableStyleId>{5C22544A-7EE6-4342-B048-85BDC9FD1C3A}</a:tableStyleId>
              </a:tblPr>
              <a:tblGrid>
                <a:gridCol w="3760788">
                  <a:extLst>
                    <a:ext uri="{9D8B030D-6E8A-4147-A177-3AD203B41FA5}">
                      <a16:colId xmlns:a16="http://schemas.microsoft.com/office/drawing/2014/main" val="20000"/>
                    </a:ext>
                  </a:extLst>
                </a:gridCol>
                <a:gridCol w="3760788">
                  <a:extLst>
                    <a:ext uri="{9D8B030D-6E8A-4147-A177-3AD203B41FA5}">
                      <a16:colId xmlns:a16="http://schemas.microsoft.com/office/drawing/2014/main" val="20001"/>
                    </a:ext>
                  </a:extLst>
                </a:gridCol>
              </a:tblGrid>
              <a:tr h="370840">
                <a:tc>
                  <a:txBody>
                    <a:bodyPr/>
                    <a:lstStyle/>
                    <a:p>
                      <a:pPr algn="l" fontAlgn="b"/>
                      <a:r>
                        <a:rPr lang="en-CA" sz="1800" b="0" i="0" u="none" strike="noStrike" dirty="0">
                          <a:effectLst/>
                          <a:latin typeface="Arial"/>
                        </a:rPr>
                        <a:t>Capital Expenditures</a:t>
                      </a:r>
                    </a:p>
                  </a:txBody>
                  <a:tcPr marL="0" marR="0" marT="0" marB="0" anchor="b"/>
                </a:tc>
                <a:tc>
                  <a:txBody>
                    <a:bodyPr/>
                    <a:lstStyle/>
                    <a:p>
                      <a:pPr algn="l" fontAlgn="ctr"/>
                      <a:r>
                        <a:rPr lang="en-CA" sz="1600" b="0" i="0" u="none" strike="noStrike" dirty="0">
                          <a:effectLst/>
                          <a:latin typeface="Arial"/>
                        </a:rPr>
                        <a:t> by function</a:t>
                      </a:r>
                    </a:p>
                  </a:txBody>
                  <a:tcPr marL="0" marR="0" marT="0" marB="0" anchor="ctr"/>
                </a:tc>
                <a:extLst>
                  <a:ext uri="{0D108BD9-81ED-4DB2-BD59-A6C34878D82A}">
                    <a16:rowId xmlns:a16="http://schemas.microsoft.com/office/drawing/2014/main" val="10000"/>
                  </a:ext>
                </a:extLst>
              </a:tr>
              <a:tr h="370840">
                <a:tc>
                  <a:txBody>
                    <a:bodyPr/>
                    <a:lstStyle/>
                    <a:p>
                      <a:pPr algn="l" fontAlgn="b"/>
                      <a:r>
                        <a:rPr lang="en-CA" sz="1600" b="0" i="0" u="none" strike="noStrike" dirty="0">
                          <a:solidFill>
                            <a:schemeClr val="tx1"/>
                          </a:solidFill>
                          <a:effectLst/>
                          <a:latin typeface="Arial"/>
                        </a:rPr>
                        <a:t>General Government Services</a:t>
                      </a:r>
                    </a:p>
                  </a:txBody>
                  <a:tcPr marL="0" marR="0" marT="0" marB="0" anchor="b"/>
                </a:tc>
                <a:tc>
                  <a:txBody>
                    <a:bodyPr/>
                    <a:lstStyle/>
                    <a:p>
                      <a:pPr algn="l" rtl="0" fontAlgn="b"/>
                      <a:r>
                        <a:rPr lang="en-CA" sz="1600" b="0" i="0" u="none" strike="noStrike" dirty="0">
                          <a:solidFill>
                            <a:srgbClr val="000000"/>
                          </a:solidFill>
                          <a:effectLst/>
                          <a:latin typeface="Arial"/>
                        </a:rPr>
                        <a:t> $   76,000.00</a:t>
                      </a:r>
                    </a:p>
                  </a:txBody>
                  <a:tcPr marL="9525" marR="9525" marT="9525" marB="0" anchor="b"/>
                </a:tc>
                <a:extLst>
                  <a:ext uri="{0D108BD9-81ED-4DB2-BD59-A6C34878D82A}">
                    <a16:rowId xmlns:a16="http://schemas.microsoft.com/office/drawing/2014/main" val="10001"/>
                  </a:ext>
                </a:extLst>
              </a:tr>
              <a:tr h="370840">
                <a:tc>
                  <a:txBody>
                    <a:bodyPr/>
                    <a:lstStyle/>
                    <a:p>
                      <a:pPr algn="l" fontAlgn="b"/>
                      <a:r>
                        <a:rPr lang="en-CA" sz="1600" b="0" i="0" u="none" strike="noStrike" dirty="0">
                          <a:solidFill>
                            <a:schemeClr val="tx1"/>
                          </a:solidFill>
                          <a:effectLst/>
                          <a:latin typeface="Arial"/>
                        </a:rPr>
                        <a:t>Protective Services</a:t>
                      </a:r>
                    </a:p>
                  </a:txBody>
                  <a:tcPr marL="0" marR="0" marT="0" marB="0" anchor="b"/>
                </a:tc>
                <a:tc>
                  <a:txBody>
                    <a:bodyPr/>
                    <a:lstStyle/>
                    <a:p>
                      <a:pPr algn="l" rtl="0" fontAlgn="b"/>
                      <a:r>
                        <a:rPr lang="en-CA" sz="1600" b="0" i="0" u="none" strike="noStrike" dirty="0">
                          <a:solidFill>
                            <a:srgbClr val="000000"/>
                          </a:solidFill>
                          <a:effectLst/>
                          <a:latin typeface="Arial"/>
                        </a:rPr>
                        <a:t> $   73,125.00</a:t>
                      </a:r>
                    </a:p>
                  </a:txBody>
                  <a:tcPr marL="9525" marR="9525" marT="9525" marB="0" anchor="b"/>
                </a:tc>
                <a:extLst>
                  <a:ext uri="{0D108BD9-81ED-4DB2-BD59-A6C34878D82A}">
                    <a16:rowId xmlns:a16="http://schemas.microsoft.com/office/drawing/2014/main" val="10002"/>
                  </a:ext>
                </a:extLst>
              </a:tr>
              <a:tr h="370840">
                <a:tc>
                  <a:txBody>
                    <a:bodyPr/>
                    <a:lstStyle/>
                    <a:p>
                      <a:pPr algn="l" fontAlgn="b"/>
                      <a:r>
                        <a:rPr lang="en-CA" sz="1600" b="0" i="0" u="none" strike="noStrike" dirty="0">
                          <a:solidFill>
                            <a:schemeClr val="tx1"/>
                          </a:solidFill>
                          <a:effectLst/>
                          <a:latin typeface="Arial"/>
                        </a:rPr>
                        <a:t>Transportation Services</a:t>
                      </a:r>
                    </a:p>
                  </a:txBody>
                  <a:tcPr marL="0" marR="0" marT="0" marB="0" anchor="b"/>
                </a:tc>
                <a:tc>
                  <a:txBody>
                    <a:bodyPr/>
                    <a:lstStyle/>
                    <a:p>
                      <a:pPr algn="l" rtl="0" fontAlgn="b"/>
                      <a:r>
                        <a:rPr lang="en-CA" sz="1600" b="0" i="0" u="none" strike="noStrike" dirty="0">
                          <a:solidFill>
                            <a:srgbClr val="000000"/>
                          </a:solidFill>
                          <a:effectLst/>
                          <a:latin typeface="Arial"/>
                        </a:rPr>
                        <a:t> $   95,290.00</a:t>
                      </a:r>
                    </a:p>
                  </a:txBody>
                  <a:tcPr marL="9525" marR="9525" marT="9525" marB="0" anchor="b"/>
                </a:tc>
                <a:extLst>
                  <a:ext uri="{0D108BD9-81ED-4DB2-BD59-A6C34878D82A}">
                    <a16:rowId xmlns:a16="http://schemas.microsoft.com/office/drawing/2014/main" val="10003"/>
                  </a:ext>
                </a:extLst>
              </a:tr>
              <a:tr h="370840">
                <a:tc>
                  <a:txBody>
                    <a:bodyPr/>
                    <a:lstStyle/>
                    <a:p>
                      <a:pPr algn="l" fontAlgn="b"/>
                      <a:r>
                        <a:rPr lang="en-CA" sz="1600" b="0" i="0" u="none" strike="noStrike" dirty="0">
                          <a:solidFill>
                            <a:schemeClr val="tx1"/>
                          </a:solidFill>
                          <a:effectLst/>
                          <a:latin typeface="Arial"/>
                        </a:rPr>
                        <a:t>Public Health and Welfare Services</a:t>
                      </a:r>
                    </a:p>
                  </a:txBody>
                  <a:tcPr marL="0" marR="0" marT="0" marB="0" anchor="b"/>
                </a:tc>
                <a:tc>
                  <a:txBody>
                    <a:bodyPr/>
                    <a:lstStyle/>
                    <a:p>
                      <a:pPr algn="l" rtl="0" fontAlgn="b"/>
                      <a:r>
                        <a:rPr lang="en-CA" sz="1600" b="0" i="0" u="none" strike="noStrike" dirty="0">
                          <a:solidFill>
                            <a:srgbClr val="000000"/>
                          </a:solidFill>
                          <a:effectLst/>
                          <a:latin typeface="Arial"/>
                        </a:rPr>
                        <a:t> $   15,000.00</a:t>
                      </a:r>
                    </a:p>
                  </a:txBody>
                  <a:tcPr marL="9525" marR="9525" marT="9525" marB="0" anchor="b"/>
                </a:tc>
                <a:extLst>
                  <a:ext uri="{0D108BD9-81ED-4DB2-BD59-A6C34878D82A}">
                    <a16:rowId xmlns:a16="http://schemas.microsoft.com/office/drawing/2014/main" val="10004"/>
                  </a:ext>
                </a:extLst>
              </a:tr>
              <a:tr h="370840">
                <a:tc>
                  <a:txBody>
                    <a:bodyPr/>
                    <a:lstStyle/>
                    <a:p>
                      <a:pPr algn="l" fontAlgn="b"/>
                      <a:r>
                        <a:rPr lang="en-CA" sz="1600" b="0" i="0" u="none" strike="noStrike" dirty="0">
                          <a:solidFill>
                            <a:schemeClr val="tx1"/>
                          </a:solidFill>
                          <a:effectLst/>
                          <a:latin typeface="Arial"/>
                        </a:rPr>
                        <a:t>Environmental Development Services</a:t>
                      </a:r>
                    </a:p>
                  </a:txBody>
                  <a:tcPr marL="0" marR="0" marT="0" marB="0" anchor="b"/>
                </a:tc>
                <a:tc>
                  <a:txBody>
                    <a:bodyPr/>
                    <a:lstStyle/>
                    <a:p>
                      <a:pPr algn="l" rtl="0" fontAlgn="b"/>
                      <a:r>
                        <a:rPr lang="en-CA" sz="1600" b="0" i="0" u="none" strike="noStrike" dirty="0">
                          <a:solidFill>
                            <a:srgbClr val="000000"/>
                          </a:solidFill>
                          <a:effectLst/>
                          <a:latin typeface="Arial"/>
                        </a:rPr>
                        <a:t> $   338,169.00</a:t>
                      </a:r>
                    </a:p>
                  </a:txBody>
                  <a:tcPr marL="9525" marR="9525" marT="9525" marB="0" anchor="b"/>
                </a:tc>
                <a:extLst>
                  <a:ext uri="{0D108BD9-81ED-4DB2-BD59-A6C34878D82A}">
                    <a16:rowId xmlns:a16="http://schemas.microsoft.com/office/drawing/2014/main" val="10005"/>
                  </a:ext>
                </a:extLst>
              </a:tr>
              <a:tr h="370840">
                <a:tc>
                  <a:txBody>
                    <a:bodyPr/>
                    <a:lstStyle/>
                    <a:p>
                      <a:pPr algn="l" fontAlgn="b"/>
                      <a:r>
                        <a:rPr lang="en-US" sz="1600" b="0" i="0" u="none" strike="noStrike" dirty="0">
                          <a:solidFill>
                            <a:schemeClr val="tx1"/>
                          </a:solidFill>
                          <a:effectLst/>
                          <a:latin typeface="Arial"/>
                        </a:rPr>
                        <a:t>Recreation and Cultural Services</a:t>
                      </a:r>
                      <a:endParaRPr lang="en-CA" sz="1600" b="0" i="0" u="none" strike="noStrike" dirty="0">
                        <a:solidFill>
                          <a:schemeClr val="tx1"/>
                        </a:solidFill>
                        <a:effectLst/>
                        <a:latin typeface="Arial"/>
                      </a:endParaRPr>
                    </a:p>
                  </a:txBody>
                  <a:tcPr marL="0" marR="0" marT="0" marB="0" anchor="b"/>
                </a:tc>
                <a:tc>
                  <a:txBody>
                    <a:bodyPr/>
                    <a:lstStyle/>
                    <a:p>
                      <a:pPr algn="l" rtl="0" fontAlgn="b"/>
                      <a:r>
                        <a:rPr lang="en-CA" sz="1600" b="0" i="0" u="none" strike="noStrike" dirty="0">
                          <a:solidFill>
                            <a:srgbClr val="000000"/>
                          </a:solidFill>
                          <a:effectLst/>
                          <a:latin typeface="Arial"/>
                        </a:rPr>
                        <a:t>$      69,868.00</a:t>
                      </a:r>
                    </a:p>
                  </a:txBody>
                  <a:tcPr marL="9525" marR="9525" marT="9525" marB="0" anchor="b"/>
                </a:tc>
                <a:extLst>
                  <a:ext uri="{0D108BD9-81ED-4DB2-BD59-A6C34878D82A}">
                    <a16:rowId xmlns:a16="http://schemas.microsoft.com/office/drawing/2014/main" val="10006"/>
                  </a:ext>
                </a:extLst>
              </a:tr>
              <a:tr h="370840">
                <a:tc>
                  <a:txBody>
                    <a:bodyPr/>
                    <a:lstStyle/>
                    <a:p>
                      <a:pPr algn="l" fontAlgn="b"/>
                      <a:r>
                        <a:rPr lang="en-CA" sz="1600" b="0" i="0" u="none" strike="noStrike" dirty="0">
                          <a:solidFill>
                            <a:schemeClr val="tx1"/>
                          </a:solidFill>
                          <a:effectLst/>
                          <a:latin typeface="Arial"/>
                        </a:rPr>
                        <a:t>Utility Services</a:t>
                      </a:r>
                    </a:p>
                  </a:txBody>
                  <a:tcPr marL="0" marR="0" marT="0" marB="0" anchor="b"/>
                </a:tc>
                <a:tc>
                  <a:txBody>
                    <a:bodyPr/>
                    <a:lstStyle/>
                    <a:p>
                      <a:pPr algn="l" rtl="0" fontAlgn="b"/>
                      <a:r>
                        <a:rPr lang="en-CA" sz="1600" b="0" i="0" u="none" strike="noStrike" dirty="0">
                          <a:solidFill>
                            <a:srgbClr val="000000"/>
                          </a:solidFill>
                          <a:effectLst/>
                          <a:latin typeface="Arial"/>
                        </a:rPr>
                        <a:t> $   450,000.00</a:t>
                      </a:r>
                    </a:p>
                  </a:txBody>
                  <a:tcPr marL="9525" marR="9525" marT="9525" marB="0" anchor="b"/>
                </a:tc>
                <a:extLst>
                  <a:ext uri="{0D108BD9-81ED-4DB2-BD59-A6C34878D82A}">
                    <a16:rowId xmlns:a16="http://schemas.microsoft.com/office/drawing/2014/main" val="10007"/>
                  </a:ext>
                </a:extLst>
              </a:tr>
              <a:tr h="370840">
                <a:tc>
                  <a:txBody>
                    <a:bodyPr/>
                    <a:lstStyle/>
                    <a:p>
                      <a:pPr algn="l" fontAlgn="b"/>
                      <a:endParaRPr lang="en-CA" sz="1600" b="0" i="0" u="none" strike="noStrike" dirty="0">
                        <a:solidFill>
                          <a:schemeClr val="tx1"/>
                        </a:solidFill>
                        <a:effectLst/>
                        <a:latin typeface="Arial"/>
                      </a:endParaRPr>
                    </a:p>
                  </a:txBody>
                  <a:tcPr marL="0" marR="0" marT="0" marB="0" anchor="b"/>
                </a:tc>
                <a:tc>
                  <a:txBody>
                    <a:bodyPr/>
                    <a:lstStyle/>
                    <a:p>
                      <a:pPr algn="l" rtl="0" fontAlgn="b"/>
                      <a:r>
                        <a:rPr lang="en-CA" sz="1600" b="0" i="0" u="none" strike="noStrike" dirty="0">
                          <a:solidFill>
                            <a:srgbClr val="000000"/>
                          </a:solidFill>
                          <a:effectLst/>
                          <a:latin typeface="Arial"/>
                        </a:rPr>
                        <a:t> </a:t>
                      </a:r>
                    </a:p>
                  </a:txBody>
                  <a:tcPr marL="9525" marR="9525" marT="9525" marB="0" anchor="b"/>
                </a:tc>
                <a:extLst>
                  <a:ext uri="{0D108BD9-81ED-4DB2-BD59-A6C34878D82A}">
                    <a16:rowId xmlns:a16="http://schemas.microsoft.com/office/drawing/2014/main" val="10008"/>
                  </a:ext>
                </a:extLst>
              </a:tr>
              <a:tr h="370840">
                <a:tc>
                  <a:txBody>
                    <a:bodyPr/>
                    <a:lstStyle/>
                    <a:p>
                      <a:pPr algn="l" fontAlgn="b"/>
                      <a:r>
                        <a:rPr lang="en-CA" sz="1600" b="0" i="0" u="none" strike="noStrike" dirty="0">
                          <a:solidFill>
                            <a:schemeClr val="tx1"/>
                          </a:solidFill>
                          <a:effectLst/>
                          <a:latin typeface="Arial"/>
                        </a:rPr>
                        <a:t>TOTAL</a:t>
                      </a:r>
                    </a:p>
                  </a:txBody>
                  <a:tcPr marL="0" marR="0" marT="0" marB="0" anchor="b"/>
                </a:tc>
                <a:tc>
                  <a:txBody>
                    <a:bodyPr/>
                    <a:lstStyle/>
                    <a:p>
                      <a:pPr algn="l" rtl="0" fontAlgn="b"/>
                      <a:r>
                        <a:rPr lang="en-CA" sz="1600" b="0" i="0" u="none" strike="noStrike" dirty="0">
                          <a:solidFill>
                            <a:srgbClr val="000000"/>
                          </a:solidFill>
                          <a:effectLst/>
                          <a:latin typeface="Arial"/>
                        </a:rPr>
                        <a:t> $   1,144,452.00</a:t>
                      </a:r>
                    </a:p>
                  </a:txBody>
                  <a:tcPr marL="9525" marR="9525" marT="9525" marB="0" anchor="b"/>
                </a:tc>
                <a:extLst>
                  <a:ext uri="{0D108BD9-81ED-4DB2-BD59-A6C34878D82A}">
                    <a16:rowId xmlns:a16="http://schemas.microsoft.com/office/drawing/2014/main" val="10009"/>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52320" y="5670773"/>
            <a:ext cx="1368152" cy="543512"/>
          </a:xfrm>
          <a:prstGeom prst="rect">
            <a:avLst/>
          </a:prstGeom>
        </p:spPr>
      </p:pic>
      <p:sp>
        <p:nvSpPr>
          <p:cNvPr id="6" name="TextBox 5">
            <a:extLst>
              <a:ext uri="{FF2B5EF4-FFF2-40B4-BE49-F238E27FC236}">
                <a16:creationId xmlns:a16="http://schemas.microsoft.com/office/drawing/2014/main" id="{E4C4C6E1-2747-4804-90CC-2224F2F98819}"/>
              </a:ext>
            </a:extLst>
          </p:cNvPr>
          <p:cNvSpPr txBox="1"/>
          <p:nvPr/>
        </p:nvSpPr>
        <p:spPr>
          <a:xfrm>
            <a:off x="611560" y="5397023"/>
            <a:ext cx="6755755" cy="923330"/>
          </a:xfrm>
          <a:prstGeom prst="rect">
            <a:avLst/>
          </a:prstGeom>
          <a:noFill/>
        </p:spPr>
        <p:txBody>
          <a:bodyPr wrap="square">
            <a:spAutoFit/>
          </a:bodyPr>
          <a:lstStyle/>
          <a:p>
            <a:r>
              <a:rPr lang="en-US" sz="1800" b="1" dirty="0">
                <a:solidFill>
                  <a:schemeClr val="bg1"/>
                </a:solidFill>
                <a:latin typeface="Franklin Gothic Book (Body)"/>
              </a:rPr>
              <a:t>Capital Expenditures; Fire Capital Fire Training Site, Lift Station, Snow blower, back lane scraper, Recreation tractor, gator, mower, Cemetery ribbon, Accounting software, Trestle Bridge project, </a:t>
            </a:r>
          </a:p>
        </p:txBody>
      </p:sp>
    </p:spTree>
    <p:extLst>
      <p:ext uri="{BB962C8B-B14F-4D97-AF65-F5344CB8AC3E}">
        <p14:creationId xmlns:p14="http://schemas.microsoft.com/office/powerpoint/2010/main" val="388790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568585167"/>
              </p:ext>
            </p:extLst>
          </p:nvPr>
        </p:nvGraphicFramePr>
        <p:xfrm>
          <a:off x="827584" y="717912"/>
          <a:ext cx="7521576" cy="4079240"/>
        </p:xfrm>
        <a:graphic>
          <a:graphicData uri="http://schemas.openxmlformats.org/drawingml/2006/table">
            <a:tbl>
              <a:tblPr firstRow="1" bandRow="1">
                <a:tableStyleId>{93296810-A885-4BE3-A3E7-6D5BEEA58F35}</a:tableStyleId>
              </a:tblPr>
              <a:tblGrid>
                <a:gridCol w="3760788">
                  <a:extLst>
                    <a:ext uri="{9D8B030D-6E8A-4147-A177-3AD203B41FA5}">
                      <a16:colId xmlns:a16="http://schemas.microsoft.com/office/drawing/2014/main" val="20000"/>
                    </a:ext>
                  </a:extLst>
                </a:gridCol>
                <a:gridCol w="3760788">
                  <a:extLst>
                    <a:ext uri="{9D8B030D-6E8A-4147-A177-3AD203B41FA5}">
                      <a16:colId xmlns:a16="http://schemas.microsoft.com/office/drawing/2014/main" val="20001"/>
                    </a:ext>
                  </a:extLst>
                </a:gridCol>
              </a:tblGrid>
              <a:tr h="370840">
                <a:tc>
                  <a:txBody>
                    <a:bodyPr/>
                    <a:lstStyle/>
                    <a:p>
                      <a:pPr algn="l" fontAlgn="b"/>
                      <a:r>
                        <a:rPr lang="en-CA" sz="2000" u="none" strike="noStrike" dirty="0">
                          <a:effectLst/>
                        </a:rPr>
                        <a:t>2025 Reserve</a:t>
                      </a:r>
                      <a:r>
                        <a:rPr lang="en-CA" sz="2000" u="none" strike="noStrike" baseline="0" dirty="0">
                          <a:effectLst/>
                        </a:rPr>
                        <a:t> Proposed</a:t>
                      </a:r>
                      <a:endParaRPr lang="en-CA" sz="2000" b="0" i="0" u="none" strike="noStrike" baseline="0" dirty="0">
                        <a:effectLst/>
                        <a:latin typeface="Arial"/>
                      </a:endParaRPr>
                    </a:p>
                  </a:txBody>
                  <a:tcPr marL="0" marR="0" marT="0" marB="0" anchor="b"/>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CA" sz="2000" u="none" strike="noStrike" dirty="0">
                          <a:effectLst/>
                        </a:rPr>
                        <a:t>Expenditures by Fund</a:t>
                      </a:r>
                      <a:endParaRPr lang="en-CA" sz="2000" b="0" i="0" u="none" strike="noStrike" dirty="0">
                        <a:effectLst/>
                        <a:latin typeface="Arial"/>
                      </a:endParaRPr>
                    </a:p>
                  </a:txBody>
                  <a:tcPr marL="0" marR="0" marT="0" marB="0" anchor="ctr"/>
                </a:tc>
                <a:extLst>
                  <a:ext uri="{0D108BD9-81ED-4DB2-BD59-A6C34878D82A}">
                    <a16:rowId xmlns:a16="http://schemas.microsoft.com/office/drawing/2014/main" val="10000"/>
                  </a:ext>
                </a:extLst>
              </a:tr>
              <a:tr h="370840">
                <a:tc>
                  <a:txBody>
                    <a:bodyPr/>
                    <a:lstStyle/>
                    <a:p>
                      <a:pPr algn="l" fontAlgn="b"/>
                      <a:r>
                        <a:rPr lang="en-CA" sz="1600" u="none" strike="noStrike" dirty="0">
                          <a:effectLst/>
                        </a:rPr>
                        <a:t>General Reserve</a:t>
                      </a:r>
                      <a:endParaRPr lang="en-CA" sz="1600" b="0" i="0" u="none" strike="noStrike" dirty="0">
                        <a:effectLst/>
                        <a:latin typeface="Arial"/>
                      </a:endParaRPr>
                    </a:p>
                  </a:txBody>
                  <a:tcPr marL="0" marR="0" marT="0" marB="0" anchor="b"/>
                </a:tc>
                <a:tc>
                  <a:txBody>
                    <a:bodyPr/>
                    <a:lstStyle/>
                    <a:p>
                      <a:pPr algn="l" fontAlgn="b"/>
                      <a:r>
                        <a:rPr lang="en-CA" sz="1600" u="none" strike="noStrike" dirty="0">
                          <a:effectLst/>
                        </a:rPr>
                        <a:t> $</a:t>
                      </a:r>
                      <a:endParaRPr lang="en-CA" sz="1600" b="0" i="0" u="none" strike="noStrike" dirty="0">
                        <a:solidFill>
                          <a:srgbClr val="FF0000"/>
                        </a:solidFill>
                        <a:effectLst/>
                        <a:latin typeface="Arial"/>
                      </a:endParaRPr>
                    </a:p>
                  </a:txBody>
                  <a:tcPr marL="0" marR="0" marT="0" marB="0" anchor="b"/>
                </a:tc>
                <a:extLst>
                  <a:ext uri="{0D108BD9-81ED-4DB2-BD59-A6C34878D82A}">
                    <a16:rowId xmlns:a16="http://schemas.microsoft.com/office/drawing/2014/main" val="10001"/>
                  </a:ext>
                </a:extLst>
              </a:tr>
              <a:tr h="370840">
                <a:tc>
                  <a:txBody>
                    <a:bodyPr/>
                    <a:lstStyle/>
                    <a:p>
                      <a:pPr algn="l" fontAlgn="b"/>
                      <a:r>
                        <a:rPr lang="en-CA" sz="1600" u="none" strike="noStrike" dirty="0">
                          <a:effectLst/>
                        </a:rPr>
                        <a:t>Gas Tax Reserve</a:t>
                      </a:r>
                      <a:endParaRPr lang="en-CA" sz="1600" b="0" i="0" u="none" strike="noStrike" dirty="0">
                        <a:effectLst/>
                        <a:latin typeface="Arial"/>
                      </a:endParaRPr>
                    </a:p>
                  </a:txBody>
                  <a:tcPr marL="0" marR="0" marT="0" marB="0" anchor="b"/>
                </a:tc>
                <a:tc>
                  <a:txBody>
                    <a:bodyPr/>
                    <a:lstStyle/>
                    <a:p>
                      <a:pPr algn="l" fontAlgn="b"/>
                      <a:r>
                        <a:rPr lang="en-CA" sz="1600" u="none" strike="noStrike" dirty="0">
                          <a:effectLst/>
                        </a:rPr>
                        <a:t> $</a:t>
                      </a:r>
                    </a:p>
                  </a:txBody>
                  <a:tcPr marL="0" marR="0" marT="0" marB="0" anchor="b"/>
                </a:tc>
                <a:extLst>
                  <a:ext uri="{0D108BD9-81ED-4DB2-BD59-A6C34878D82A}">
                    <a16:rowId xmlns:a16="http://schemas.microsoft.com/office/drawing/2014/main" val="10002"/>
                  </a:ext>
                </a:extLst>
              </a:tr>
              <a:tr h="370840">
                <a:tc>
                  <a:txBody>
                    <a:bodyPr/>
                    <a:lstStyle/>
                    <a:p>
                      <a:pPr algn="l" fontAlgn="b"/>
                      <a:r>
                        <a:rPr lang="en-CA" sz="1600" u="none" strike="noStrike" dirty="0">
                          <a:effectLst/>
                        </a:rPr>
                        <a:t>Machinery Reserve</a:t>
                      </a:r>
                      <a:endParaRPr lang="en-CA" sz="1600" b="0" i="0" u="none" strike="noStrike" dirty="0">
                        <a:effectLst/>
                        <a:latin typeface="Arial"/>
                      </a:endParaRPr>
                    </a:p>
                  </a:txBody>
                  <a:tcPr marL="0" marR="0" marT="0" marB="0" anchor="b"/>
                </a:tc>
                <a:tc>
                  <a:txBody>
                    <a:bodyPr/>
                    <a:lstStyle/>
                    <a:p>
                      <a:pPr algn="l" fontAlgn="b"/>
                      <a:r>
                        <a:rPr lang="en-CA" sz="1600" u="none" strike="noStrike" dirty="0">
                          <a:effectLst/>
                        </a:rPr>
                        <a:t> $60,000.00</a:t>
                      </a:r>
                      <a:endParaRPr lang="en-CA" sz="1600" b="0" i="0" u="none" strike="noStrike" dirty="0">
                        <a:solidFill>
                          <a:srgbClr val="FF0000"/>
                        </a:solidFill>
                        <a:effectLst/>
                        <a:latin typeface="Arial"/>
                      </a:endParaRPr>
                    </a:p>
                  </a:txBody>
                  <a:tcPr marL="0" marR="0" marT="0" marB="0" anchor="b"/>
                </a:tc>
                <a:extLst>
                  <a:ext uri="{0D108BD9-81ED-4DB2-BD59-A6C34878D82A}">
                    <a16:rowId xmlns:a16="http://schemas.microsoft.com/office/drawing/2014/main" val="10003"/>
                  </a:ext>
                </a:extLst>
              </a:tr>
              <a:tr h="370840">
                <a:tc>
                  <a:txBody>
                    <a:bodyPr/>
                    <a:lstStyle/>
                    <a:p>
                      <a:pPr algn="l" fontAlgn="b"/>
                      <a:r>
                        <a:rPr lang="en-US" sz="1600" b="0" i="0" u="none" strike="noStrike" dirty="0">
                          <a:effectLst/>
                          <a:latin typeface="Arial"/>
                        </a:rPr>
                        <a:t>Industrial Park Reserve</a:t>
                      </a:r>
                      <a:endParaRPr lang="en-CA" sz="1600" b="0" i="0" u="none" strike="noStrike" dirty="0">
                        <a:effectLst/>
                        <a:latin typeface="Arial"/>
                      </a:endParaRPr>
                    </a:p>
                  </a:txBody>
                  <a:tcPr marL="0" marR="0" marT="0" marB="0" anchor="b"/>
                </a:tc>
                <a:tc>
                  <a:txBody>
                    <a:bodyPr/>
                    <a:lstStyle/>
                    <a:p>
                      <a:pPr algn="l" fontAlgn="b"/>
                      <a:r>
                        <a:rPr lang="en-CA" sz="1600" u="none" strike="noStrike" dirty="0">
                          <a:effectLst/>
                        </a:rPr>
                        <a:t> $</a:t>
                      </a:r>
                      <a:endParaRPr lang="en-CA" sz="1600" b="0" i="0" u="none" strike="noStrike" dirty="0">
                        <a:solidFill>
                          <a:srgbClr val="FF0000"/>
                        </a:solidFill>
                        <a:effectLst/>
                        <a:latin typeface="Arial"/>
                      </a:endParaRPr>
                    </a:p>
                  </a:txBody>
                  <a:tcPr marL="0" marR="0" marT="0" marB="0" anchor="b"/>
                </a:tc>
                <a:extLst>
                  <a:ext uri="{0D108BD9-81ED-4DB2-BD59-A6C34878D82A}">
                    <a16:rowId xmlns:a16="http://schemas.microsoft.com/office/drawing/2014/main" val="10004"/>
                  </a:ext>
                </a:extLst>
              </a:tr>
              <a:tr h="370840">
                <a:tc>
                  <a:txBody>
                    <a:bodyPr/>
                    <a:lstStyle/>
                    <a:p>
                      <a:pPr algn="l" fontAlgn="b"/>
                      <a:r>
                        <a:rPr lang="en-CA" sz="1600" u="none" strike="noStrike" dirty="0">
                          <a:effectLst/>
                        </a:rPr>
                        <a:t>Storm Sewer</a:t>
                      </a:r>
                      <a:r>
                        <a:rPr lang="en-CA" sz="1600" u="none" strike="noStrike" baseline="0" dirty="0">
                          <a:effectLst/>
                        </a:rPr>
                        <a:t> </a:t>
                      </a:r>
                      <a:r>
                        <a:rPr lang="en-CA" sz="1600" u="none" strike="noStrike" dirty="0">
                          <a:effectLst/>
                        </a:rPr>
                        <a:t>Reserve</a:t>
                      </a:r>
                      <a:endParaRPr lang="en-CA" sz="1600" b="0" i="0" u="none" strike="noStrike" dirty="0">
                        <a:effectLst/>
                        <a:latin typeface="Arial"/>
                      </a:endParaRPr>
                    </a:p>
                  </a:txBody>
                  <a:tcPr marL="0" marR="0" marT="0" marB="0" anchor="b"/>
                </a:tc>
                <a:tc>
                  <a:txBody>
                    <a:bodyPr/>
                    <a:lstStyle/>
                    <a:p>
                      <a:pPr algn="l" fontAlgn="b"/>
                      <a:r>
                        <a:rPr lang="en-CA" sz="1600" u="none" strike="noStrike" dirty="0">
                          <a:effectLst/>
                        </a:rPr>
                        <a:t> </a:t>
                      </a:r>
                      <a:endParaRPr lang="en-CA" sz="1600" b="0" i="0" u="none" strike="noStrike" dirty="0">
                        <a:solidFill>
                          <a:srgbClr val="FF0000"/>
                        </a:solidFill>
                        <a:effectLst/>
                        <a:latin typeface="Arial"/>
                      </a:endParaRPr>
                    </a:p>
                  </a:txBody>
                  <a:tcPr marL="0" marR="0" marT="0" marB="0" anchor="b"/>
                </a:tc>
                <a:extLst>
                  <a:ext uri="{0D108BD9-81ED-4DB2-BD59-A6C34878D82A}">
                    <a16:rowId xmlns:a16="http://schemas.microsoft.com/office/drawing/2014/main" val="10005"/>
                  </a:ext>
                </a:extLst>
              </a:tr>
              <a:tr h="370840">
                <a:tc>
                  <a:txBody>
                    <a:bodyPr/>
                    <a:lstStyle/>
                    <a:p>
                      <a:pPr algn="l" fontAlgn="b"/>
                      <a:r>
                        <a:rPr lang="en-CA" sz="1600" b="0" i="0" u="none" strike="noStrike" dirty="0">
                          <a:effectLst/>
                          <a:latin typeface="Arial"/>
                        </a:rPr>
                        <a:t>Cemetery Reserve</a:t>
                      </a:r>
                    </a:p>
                  </a:txBody>
                  <a:tcPr marL="0" marR="0" marT="0" marB="0" anchor="b"/>
                </a:tc>
                <a:tc>
                  <a:txBody>
                    <a:bodyPr/>
                    <a:lstStyle/>
                    <a:p>
                      <a:pPr algn="l" fontAlgn="b"/>
                      <a:r>
                        <a:rPr lang="en-CA" sz="1600" u="none" strike="noStrike" baseline="0" dirty="0">
                          <a:effectLst/>
                        </a:rPr>
                        <a:t> $15,000.00</a:t>
                      </a:r>
                    </a:p>
                  </a:txBody>
                  <a:tcPr marL="0" marR="0" marT="0" marB="0" anchor="b"/>
                </a:tc>
                <a:extLst>
                  <a:ext uri="{0D108BD9-81ED-4DB2-BD59-A6C34878D82A}">
                    <a16:rowId xmlns:a16="http://schemas.microsoft.com/office/drawing/2014/main" val="10006"/>
                  </a:ext>
                </a:extLst>
              </a:tr>
              <a:tr h="370840">
                <a:tc>
                  <a:txBody>
                    <a:bodyPr/>
                    <a:lstStyle/>
                    <a:p>
                      <a:pPr algn="l" fontAlgn="b"/>
                      <a:r>
                        <a:rPr lang="en-US" sz="1600" b="0" i="0" u="none" strike="noStrike" dirty="0">
                          <a:effectLst/>
                          <a:latin typeface="Arial"/>
                        </a:rPr>
                        <a:t>Protective Services </a:t>
                      </a:r>
                      <a:endParaRPr lang="en-CA" sz="1600" b="0" i="0" u="none" strike="noStrike" dirty="0">
                        <a:effectLst/>
                        <a:latin typeface="Arial"/>
                      </a:endParaRPr>
                    </a:p>
                  </a:txBody>
                  <a:tcPr marL="0" marR="0" marT="0" marB="0" anchor="b"/>
                </a:tc>
                <a:tc>
                  <a:txBody>
                    <a:bodyPr/>
                    <a:lstStyle/>
                    <a:p>
                      <a:pPr algn="l" fontAlgn="b"/>
                      <a:r>
                        <a:rPr lang="en-CA" sz="1600" u="none" strike="noStrike" dirty="0">
                          <a:effectLst/>
                        </a:rPr>
                        <a:t> $23,125.00 </a:t>
                      </a:r>
                      <a:endParaRPr lang="en-CA" sz="1600" u="none" strike="noStrike" baseline="0" dirty="0">
                        <a:effectLst/>
                      </a:endParaRPr>
                    </a:p>
                  </a:txBody>
                  <a:tcPr marL="0" marR="0" marT="0" marB="0" anchor="b"/>
                </a:tc>
                <a:extLst>
                  <a:ext uri="{0D108BD9-81ED-4DB2-BD59-A6C34878D82A}">
                    <a16:rowId xmlns:a16="http://schemas.microsoft.com/office/drawing/2014/main" val="3464259679"/>
                  </a:ext>
                </a:extLst>
              </a:tr>
              <a:tr h="370840">
                <a:tc>
                  <a:txBody>
                    <a:bodyPr/>
                    <a:lstStyle/>
                    <a:p>
                      <a:pPr algn="l" fontAlgn="b"/>
                      <a:r>
                        <a:rPr lang="en-CA" sz="1600" u="none" strike="noStrike" dirty="0">
                          <a:effectLst/>
                        </a:rPr>
                        <a:t>Utility Reserve</a:t>
                      </a:r>
                      <a:endParaRPr lang="en-CA" sz="1600" b="0" i="0" u="none" strike="noStrike" dirty="0">
                        <a:effectLst/>
                        <a:latin typeface="Arial"/>
                      </a:endParaRPr>
                    </a:p>
                  </a:txBody>
                  <a:tcPr marL="0" marR="0" marT="0" marB="0" anchor="b"/>
                </a:tc>
                <a:tc>
                  <a:txBody>
                    <a:bodyPr/>
                    <a:lstStyle/>
                    <a:p>
                      <a:pPr algn="l" fontAlgn="b"/>
                      <a:r>
                        <a:rPr lang="en-CA" sz="1600" u="none" strike="noStrike" dirty="0">
                          <a:effectLst/>
                        </a:rPr>
                        <a:t> $250,000.00</a:t>
                      </a:r>
                      <a:endParaRPr lang="en-CA" sz="1600" b="0" i="0" u="none" strike="noStrike" dirty="0">
                        <a:solidFill>
                          <a:srgbClr val="FF0000"/>
                        </a:solidFill>
                        <a:effectLst/>
                        <a:latin typeface="Arial"/>
                      </a:endParaRPr>
                    </a:p>
                  </a:txBody>
                  <a:tcPr marL="0" marR="0" marT="0" marB="0" anchor="b"/>
                </a:tc>
                <a:extLst>
                  <a:ext uri="{0D108BD9-81ED-4DB2-BD59-A6C34878D82A}">
                    <a16:rowId xmlns:a16="http://schemas.microsoft.com/office/drawing/2014/main" val="10007"/>
                  </a:ext>
                </a:extLst>
              </a:tr>
              <a:tr h="370840">
                <a:tc>
                  <a:txBody>
                    <a:bodyPr/>
                    <a:lstStyle/>
                    <a:p>
                      <a:pPr marL="0" algn="l" defTabSz="914400" rtl="0" eaLnBrk="1" fontAlgn="b" latinLnBrk="0" hangingPunct="1"/>
                      <a:r>
                        <a:rPr lang="en-CA" sz="1600" u="none" strike="noStrike" kern="1200" dirty="0">
                          <a:effectLst/>
                        </a:rPr>
                        <a:t>TOTAL</a:t>
                      </a:r>
                      <a:endParaRPr lang="en-CA" sz="1600" b="0" i="0" u="none" strike="noStrike" kern="1200" dirty="0">
                        <a:solidFill>
                          <a:srgbClr val="FF0000"/>
                        </a:solidFill>
                        <a:effectLst/>
                        <a:latin typeface="Arial"/>
                        <a:ea typeface="+mn-ea"/>
                        <a:cs typeface="+mn-cs"/>
                      </a:endParaRPr>
                    </a:p>
                  </a:txBody>
                  <a:tcPr marL="0" marR="0" marT="0" marB="0" anchor="b"/>
                </a:tc>
                <a:tc>
                  <a:txBody>
                    <a:bodyPr/>
                    <a:lstStyle/>
                    <a:p>
                      <a:pPr marL="0" algn="l" defTabSz="914400" rtl="0" eaLnBrk="1" fontAlgn="b" latinLnBrk="0" hangingPunct="1"/>
                      <a:r>
                        <a:rPr lang="en-CA" sz="1600" u="none" strike="noStrike" kern="1200" dirty="0">
                          <a:solidFill>
                            <a:schemeClr val="tx1"/>
                          </a:solidFill>
                          <a:effectLst/>
                        </a:rPr>
                        <a:t> $348,125.00</a:t>
                      </a:r>
                    </a:p>
                  </a:txBody>
                  <a:tcPr marL="0" marR="0" marT="0" marB="0" anchor="b"/>
                </a:tc>
                <a:extLst>
                  <a:ext uri="{0D108BD9-81ED-4DB2-BD59-A6C34878D82A}">
                    <a16:rowId xmlns:a16="http://schemas.microsoft.com/office/drawing/2014/main" val="10008"/>
                  </a:ext>
                </a:extLst>
              </a:tr>
              <a:tr h="370840">
                <a:tc>
                  <a:txBody>
                    <a:bodyPr/>
                    <a:lstStyle/>
                    <a:p>
                      <a:endParaRPr lang="en-CA"/>
                    </a:p>
                  </a:txBody>
                  <a:tcPr marL="0" marR="0" marT="0" marB="0" anchor="b"/>
                </a:tc>
                <a:tc>
                  <a:txBody>
                    <a:bodyPr/>
                    <a:lstStyle/>
                    <a:p>
                      <a:endParaRPr lang="en-CA" dirty="0"/>
                    </a:p>
                  </a:txBody>
                  <a:tcPr marL="0" marR="0" marT="0" marB="0" anchor="b"/>
                </a:tc>
                <a:extLst>
                  <a:ext uri="{0D108BD9-81ED-4DB2-BD59-A6C34878D82A}">
                    <a16:rowId xmlns:a16="http://schemas.microsoft.com/office/drawing/2014/main" val="10009"/>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52320" y="5670773"/>
            <a:ext cx="1368152" cy="543512"/>
          </a:xfrm>
          <a:prstGeom prst="rect">
            <a:avLst/>
          </a:prstGeom>
        </p:spPr>
      </p:pic>
      <p:sp>
        <p:nvSpPr>
          <p:cNvPr id="6" name="TextBox 5"/>
          <p:cNvSpPr txBox="1"/>
          <p:nvPr/>
        </p:nvSpPr>
        <p:spPr>
          <a:xfrm>
            <a:off x="1835696" y="5448126"/>
            <a:ext cx="5632404" cy="1077218"/>
          </a:xfrm>
          <a:prstGeom prst="rect">
            <a:avLst/>
          </a:prstGeom>
          <a:noFill/>
        </p:spPr>
        <p:txBody>
          <a:bodyPr wrap="square" rtlCol="0">
            <a:spAutoFit/>
          </a:bodyPr>
          <a:lstStyle/>
          <a:p>
            <a:r>
              <a:rPr lang="en-US" sz="1600" b="1" dirty="0">
                <a:solidFill>
                  <a:schemeClr val="bg1"/>
                </a:solidFill>
                <a:latin typeface="Franklin Gothic Book (Body)"/>
              </a:rPr>
              <a:t>Reserve Expenditures Summary; Fire Hall upgrade plans, training site, cemetery concrete ribboning, Lift station in the NW corner of town.</a:t>
            </a:r>
            <a:endParaRPr lang="en-US" sz="1600" dirty="0">
              <a:solidFill>
                <a:schemeClr val="bg1"/>
              </a:solidFill>
              <a:latin typeface="Franklin Gothic Book (Body)"/>
            </a:endParaRPr>
          </a:p>
          <a:p>
            <a:endParaRPr lang="en-US" sz="1600" dirty="0">
              <a:solidFill>
                <a:schemeClr val="bg1"/>
              </a:solidFill>
              <a:latin typeface="Franklin Gothic Book (Body)"/>
            </a:endParaRPr>
          </a:p>
        </p:txBody>
      </p:sp>
    </p:spTree>
    <p:extLst>
      <p:ext uri="{BB962C8B-B14F-4D97-AF65-F5344CB8AC3E}">
        <p14:creationId xmlns:p14="http://schemas.microsoft.com/office/powerpoint/2010/main" val="3134133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PLAN 2026-2030</a:t>
            </a:r>
            <a:endParaRPr lang="en-CA"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41396418"/>
              </p:ext>
            </p:extLst>
          </p:nvPr>
        </p:nvGraphicFramePr>
        <p:xfrm>
          <a:off x="755576" y="1700808"/>
          <a:ext cx="7521576" cy="2757904"/>
        </p:xfrm>
        <a:graphic>
          <a:graphicData uri="http://schemas.openxmlformats.org/drawingml/2006/table">
            <a:tbl>
              <a:tblPr firstRow="1" bandRow="1">
                <a:tableStyleId>{5C22544A-7EE6-4342-B048-85BDC9FD1C3A}</a:tableStyleId>
              </a:tblPr>
              <a:tblGrid>
                <a:gridCol w="3760788">
                  <a:extLst>
                    <a:ext uri="{9D8B030D-6E8A-4147-A177-3AD203B41FA5}">
                      <a16:colId xmlns:a16="http://schemas.microsoft.com/office/drawing/2014/main" val="20000"/>
                    </a:ext>
                  </a:extLst>
                </a:gridCol>
                <a:gridCol w="3760788">
                  <a:extLst>
                    <a:ext uri="{9D8B030D-6E8A-4147-A177-3AD203B41FA5}">
                      <a16:colId xmlns:a16="http://schemas.microsoft.com/office/drawing/2014/main" val="20001"/>
                    </a:ext>
                  </a:extLst>
                </a:gridCol>
              </a:tblGrid>
              <a:tr h="370840">
                <a:tc>
                  <a:txBody>
                    <a:bodyPr/>
                    <a:lstStyle/>
                    <a:p>
                      <a:pPr algn="l" fontAlgn="b"/>
                      <a:r>
                        <a:rPr lang="en-CA" sz="1800" b="0" i="0" u="none" strike="noStrike" dirty="0">
                          <a:effectLst/>
                          <a:latin typeface="Arial"/>
                        </a:rPr>
                        <a:t>Capital Expenditures</a:t>
                      </a:r>
                    </a:p>
                  </a:txBody>
                  <a:tcPr marL="0" marR="0" marT="0" marB="0" anchor="b"/>
                </a:tc>
                <a:tc>
                  <a:txBody>
                    <a:bodyPr/>
                    <a:lstStyle/>
                    <a:p>
                      <a:pPr algn="l" fontAlgn="ctr"/>
                      <a:r>
                        <a:rPr lang="en-CA" sz="1600" b="0" i="0" u="none" strike="noStrike" dirty="0">
                          <a:effectLst/>
                          <a:latin typeface="Arial"/>
                        </a:rPr>
                        <a:t>By fund</a:t>
                      </a:r>
                    </a:p>
                  </a:txBody>
                  <a:tcPr marL="0" marR="0" marT="0" marB="0" anchor="ctr"/>
                </a:tc>
                <a:extLst>
                  <a:ext uri="{0D108BD9-81ED-4DB2-BD59-A6C34878D82A}">
                    <a16:rowId xmlns:a16="http://schemas.microsoft.com/office/drawing/2014/main" val="10000"/>
                  </a:ext>
                </a:extLst>
              </a:tr>
              <a:tr h="370840">
                <a:tc>
                  <a:txBody>
                    <a:bodyPr/>
                    <a:lstStyle/>
                    <a:p>
                      <a:pPr algn="l" fontAlgn="b"/>
                      <a:r>
                        <a:rPr lang="en-CA" sz="1600" b="0" i="0" u="none" strike="noStrike" dirty="0">
                          <a:effectLst/>
                          <a:latin typeface="Arial"/>
                        </a:rPr>
                        <a:t>General</a:t>
                      </a:r>
                    </a:p>
                  </a:txBody>
                  <a:tcPr marL="0" marR="0" marT="0" marB="0" anchor="b"/>
                </a:tc>
                <a:tc>
                  <a:txBody>
                    <a:bodyPr/>
                    <a:lstStyle/>
                    <a:p>
                      <a:pPr algn="l" fontAlgn="ctr"/>
                      <a:r>
                        <a:rPr lang="en-CA" sz="1600" b="0" i="0" u="none" strike="noStrike" dirty="0">
                          <a:solidFill>
                            <a:schemeClr val="tx1"/>
                          </a:solidFill>
                          <a:effectLst/>
                          <a:latin typeface="Arial"/>
                        </a:rPr>
                        <a:t> $3,299,000.00</a:t>
                      </a:r>
                    </a:p>
                  </a:txBody>
                  <a:tcPr marL="0" marR="0" marT="0" marB="0" anchor="ctr"/>
                </a:tc>
                <a:extLst>
                  <a:ext uri="{0D108BD9-81ED-4DB2-BD59-A6C34878D82A}">
                    <a16:rowId xmlns:a16="http://schemas.microsoft.com/office/drawing/2014/main" val="10001"/>
                  </a:ext>
                </a:extLst>
              </a:tr>
              <a:tr h="370840">
                <a:tc>
                  <a:txBody>
                    <a:bodyPr/>
                    <a:lstStyle/>
                    <a:p>
                      <a:pPr algn="l" fontAlgn="b"/>
                      <a:r>
                        <a:rPr lang="en-CA" sz="1600" b="0" i="0" u="none" strike="noStrike" dirty="0">
                          <a:effectLst/>
                          <a:latin typeface="Arial"/>
                        </a:rPr>
                        <a:t>Utility</a:t>
                      </a:r>
                    </a:p>
                  </a:txBody>
                  <a:tcPr marL="0" marR="0" marT="0" marB="0" anchor="b"/>
                </a:tc>
                <a:tc>
                  <a:txBody>
                    <a:bodyPr/>
                    <a:lstStyle/>
                    <a:p>
                      <a:pPr algn="l" fontAlgn="ctr"/>
                      <a:r>
                        <a:rPr lang="en-CA" sz="1600" b="0" i="0" u="none" strike="noStrike" dirty="0">
                          <a:solidFill>
                            <a:schemeClr val="tx1"/>
                          </a:solidFill>
                          <a:effectLst/>
                          <a:latin typeface="Arial"/>
                        </a:rPr>
                        <a:t> $3,241,000.00</a:t>
                      </a:r>
                    </a:p>
                  </a:txBody>
                  <a:tcPr marL="0" marR="0" marT="0" marB="0" anchor="ctr"/>
                </a:tc>
                <a:extLst>
                  <a:ext uri="{0D108BD9-81ED-4DB2-BD59-A6C34878D82A}">
                    <a16:rowId xmlns:a16="http://schemas.microsoft.com/office/drawing/2014/main" val="10002"/>
                  </a:ext>
                </a:extLst>
              </a:tr>
              <a:tr h="370840">
                <a:tc>
                  <a:txBody>
                    <a:bodyPr/>
                    <a:lstStyle/>
                    <a:p>
                      <a:pPr algn="l" fontAlgn="b"/>
                      <a:r>
                        <a:rPr lang="en-CA" sz="1600" b="0" i="0" u="none" strike="noStrike" dirty="0">
                          <a:effectLst/>
                          <a:latin typeface="Arial"/>
                        </a:rPr>
                        <a:t>Less:  Grants</a:t>
                      </a:r>
                    </a:p>
                  </a:txBody>
                  <a:tcPr marL="0" marR="0" marT="0" marB="0" anchor="b"/>
                </a:tc>
                <a:tc>
                  <a:txBody>
                    <a:bodyPr/>
                    <a:lstStyle/>
                    <a:p>
                      <a:pPr algn="l" fontAlgn="ctr"/>
                      <a:r>
                        <a:rPr lang="en-CA" sz="1600" b="0" i="0" u="none" strike="noStrike" dirty="0">
                          <a:solidFill>
                            <a:schemeClr val="tx1"/>
                          </a:solidFill>
                          <a:effectLst/>
                          <a:latin typeface="Arial"/>
                        </a:rPr>
                        <a:t>(Unknown)</a:t>
                      </a:r>
                    </a:p>
                  </a:txBody>
                  <a:tcPr marL="0" marR="0" marT="0" marB="0" anchor="ctr"/>
                </a:tc>
                <a:extLst>
                  <a:ext uri="{0D108BD9-81ED-4DB2-BD59-A6C34878D82A}">
                    <a16:rowId xmlns:a16="http://schemas.microsoft.com/office/drawing/2014/main" val="10003"/>
                  </a:ext>
                </a:extLst>
              </a:tr>
              <a:tr h="532864">
                <a:tc>
                  <a:txBody>
                    <a:bodyPr/>
                    <a:lstStyle/>
                    <a:p>
                      <a:pPr algn="l" fontAlgn="b"/>
                      <a:r>
                        <a:rPr lang="en-CA" sz="1600" b="1" i="0" u="none" strike="noStrike" dirty="0">
                          <a:effectLst/>
                          <a:latin typeface="Arial"/>
                        </a:rPr>
                        <a:t>Net Operating</a:t>
                      </a:r>
                      <a:r>
                        <a:rPr lang="en-CA" sz="1600" b="1" i="0" u="none" strike="noStrike" baseline="0" dirty="0">
                          <a:effectLst/>
                          <a:latin typeface="Arial"/>
                        </a:rPr>
                        <a:t> </a:t>
                      </a:r>
                      <a:r>
                        <a:rPr lang="en-CA" sz="1600" b="1" i="0" u="none" strike="noStrike" dirty="0">
                          <a:effectLst/>
                          <a:latin typeface="Arial"/>
                        </a:rPr>
                        <a:t>Cost</a:t>
                      </a:r>
                    </a:p>
                  </a:txBody>
                  <a:tcPr marL="0" marR="0" marT="0" marB="0" anchor="b"/>
                </a:tc>
                <a:tc>
                  <a:txBody>
                    <a:bodyPr/>
                    <a:lstStyle/>
                    <a:p>
                      <a:pPr algn="l" fontAlgn="ctr"/>
                      <a:r>
                        <a:rPr lang="en-CA" sz="1600" b="0" i="0" u="none" strike="noStrike" dirty="0">
                          <a:solidFill>
                            <a:schemeClr val="tx1"/>
                          </a:solidFill>
                          <a:effectLst/>
                          <a:latin typeface="Arial"/>
                        </a:rPr>
                        <a:t> $6,540,000.00</a:t>
                      </a:r>
                    </a:p>
                  </a:txBody>
                  <a:tcPr marL="0" marR="0" marT="0" marB="0" anchor="ctr"/>
                </a:tc>
                <a:extLst>
                  <a:ext uri="{0D108BD9-81ED-4DB2-BD59-A6C34878D82A}">
                    <a16:rowId xmlns:a16="http://schemas.microsoft.com/office/drawing/2014/main" val="10004"/>
                  </a:ext>
                </a:extLst>
              </a:tr>
              <a:tr h="370840">
                <a:tc>
                  <a:txBody>
                    <a:bodyPr/>
                    <a:lstStyle/>
                    <a:p>
                      <a:pPr algn="l" fontAlgn="b"/>
                      <a:endParaRPr lang="en-CA" sz="1600" b="0" i="0" u="none" strike="noStrike" baseline="0" dirty="0">
                        <a:effectLst/>
                        <a:latin typeface="Arial"/>
                      </a:endParaRPr>
                    </a:p>
                  </a:txBody>
                  <a:tcPr marL="0" marR="0" marT="0" marB="0" anchor="b"/>
                </a:tc>
                <a:tc>
                  <a:txBody>
                    <a:bodyPr/>
                    <a:lstStyle/>
                    <a:p>
                      <a:pPr algn="l" fontAlgn="ctr"/>
                      <a:endParaRPr lang="en-CA" sz="1600" b="0" i="0" u="none" strike="noStrike" dirty="0">
                        <a:solidFill>
                          <a:schemeClr val="tx1"/>
                        </a:solidFill>
                        <a:effectLst/>
                        <a:latin typeface="Arial"/>
                      </a:endParaRPr>
                    </a:p>
                  </a:txBody>
                  <a:tcPr marL="0" marR="0" marT="0" marB="0" anchor="ctr"/>
                </a:tc>
                <a:extLst>
                  <a:ext uri="{0D108BD9-81ED-4DB2-BD59-A6C34878D82A}">
                    <a16:rowId xmlns:a16="http://schemas.microsoft.com/office/drawing/2014/main" val="10005"/>
                  </a:ext>
                </a:extLst>
              </a:tr>
              <a:tr h="370840">
                <a:tc>
                  <a:txBody>
                    <a:bodyPr/>
                    <a:lstStyle/>
                    <a:p>
                      <a:pPr algn="l" fontAlgn="b"/>
                      <a:endParaRPr lang="en-CA" sz="1600" b="1" i="0" u="none" strike="noStrike" dirty="0">
                        <a:effectLst/>
                        <a:latin typeface="Arial"/>
                      </a:endParaRPr>
                    </a:p>
                  </a:txBody>
                  <a:tcPr marL="0" marR="0" marT="0" marB="0" anchor="b"/>
                </a:tc>
                <a:tc>
                  <a:txBody>
                    <a:bodyPr/>
                    <a:lstStyle/>
                    <a:p>
                      <a:pPr algn="l" fontAlgn="ctr"/>
                      <a:endParaRPr lang="en-CA" sz="1600" b="0" i="0" u="none" strike="noStrike" dirty="0">
                        <a:solidFill>
                          <a:schemeClr val="tx1"/>
                        </a:solidFill>
                        <a:effectLst/>
                        <a:latin typeface="Arial"/>
                      </a:endParaRPr>
                    </a:p>
                  </a:txBody>
                  <a:tcPr marL="0" marR="0" marT="0" marB="0" anchor="ctr"/>
                </a:tc>
                <a:extLst>
                  <a:ext uri="{0D108BD9-81ED-4DB2-BD59-A6C34878D82A}">
                    <a16:rowId xmlns:a16="http://schemas.microsoft.com/office/drawing/2014/main" val="10006"/>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52320" y="5670773"/>
            <a:ext cx="1368152" cy="543512"/>
          </a:xfrm>
          <a:prstGeom prst="rect">
            <a:avLst/>
          </a:prstGeom>
        </p:spPr>
      </p:pic>
    </p:spTree>
    <p:extLst>
      <p:ext uri="{BB962C8B-B14F-4D97-AF65-F5344CB8AC3E}">
        <p14:creationId xmlns:p14="http://schemas.microsoft.com/office/powerpoint/2010/main" val="2015609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52320" y="5670773"/>
            <a:ext cx="1368152" cy="543512"/>
          </a:xfrm>
          <a:prstGeom prst="rect">
            <a:avLst/>
          </a:prstGeom>
        </p:spPr>
      </p:pic>
      <p:graphicFrame>
        <p:nvGraphicFramePr>
          <p:cNvPr id="7" name="Chart 6"/>
          <p:cNvGraphicFramePr/>
          <p:nvPr>
            <p:extLst>
              <p:ext uri="{D42A27DB-BD31-4B8C-83A1-F6EECF244321}">
                <p14:modId xmlns:p14="http://schemas.microsoft.com/office/powerpoint/2010/main" val="2224961068"/>
              </p:ext>
            </p:extLst>
          </p:nvPr>
        </p:nvGraphicFramePr>
        <p:xfrm>
          <a:off x="179512" y="0"/>
          <a:ext cx="8784976" cy="544522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827584" y="5157699"/>
            <a:ext cx="6336704" cy="1323439"/>
          </a:xfrm>
          <a:prstGeom prst="rect">
            <a:avLst/>
          </a:prstGeom>
          <a:noFill/>
        </p:spPr>
        <p:txBody>
          <a:bodyPr wrap="square" rtlCol="0">
            <a:spAutoFit/>
          </a:bodyPr>
          <a:lstStyle/>
          <a:p>
            <a:r>
              <a:rPr lang="en-CA" sz="1600" b="1" dirty="0"/>
              <a:t>Capital Projects Proposed over 5 years</a:t>
            </a:r>
          </a:p>
          <a:p>
            <a:pPr marL="285750" indent="-285750">
              <a:buFont typeface="Arial" panose="020B0604020202020204" pitchFamily="34" charset="0"/>
              <a:buChar char="•"/>
            </a:pPr>
            <a:r>
              <a:rPr lang="en-CA" sz="1600" dirty="0"/>
              <a:t>Fire hall Upgrades. Transportation Equipment, Transportation Shop, Tools, Grader (trade in), Municipal Trucks, Recreation Equipment, Utility Lift station and Force mains, Water looping, Lagoon Expansion.</a:t>
            </a:r>
          </a:p>
        </p:txBody>
      </p:sp>
    </p:spTree>
    <p:extLst>
      <p:ext uri="{BB962C8B-B14F-4D97-AF65-F5344CB8AC3E}">
        <p14:creationId xmlns:p14="http://schemas.microsoft.com/office/powerpoint/2010/main" val="1315670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208609" y="5299426"/>
            <a:ext cx="2758813" cy="1095966"/>
          </a:xfrm>
          <a:prstGeom prst="rect">
            <a:avLst/>
          </a:prstGeom>
        </p:spPr>
      </p:pic>
      <p:sp>
        <p:nvSpPr>
          <p:cNvPr id="5" name="Hexagon 4"/>
          <p:cNvSpPr/>
          <p:nvPr/>
        </p:nvSpPr>
        <p:spPr>
          <a:xfrm>
            <a:off x="3995936" y="2204864"/>
            <a:ext cx="1224136" cy="108012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p:cNvSpPr/>
          <p:nvPr/>
        </p:nvSpPr>
        <p:spPr>
          <a:xfrm>
            <a:off x="3491880" y="3629178"/>
            <a:ext cx="2223928" cy="1656184"/>
          </a:xfrm>
          <a:prstGeom prst="hexag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u="sng" dirty="0"/>
              <a:t>January </a:t>
            </a:r>
          </a:p>
          <a:p>
            <a:pPr algn="ctr"/>
            <a:r>
              <a:rPr lang="en-US" dirty="0"/>
              <a:t>Adopt Interim</a:t>
            </a:r>
          </a:p>
          <a:p>
            <a:pPr algn="ctr"/>
            <a:r>
              <a:rPr lang="en-US" dirty="0"/>
              <a:t>Operating Budget</a:t>
            </a:r>
            <a:endParaRPr lang="en-CA" dirty="0"/>
          </a:p>
        </p:txBody>
      </p:sp>
      <p:sp>
        <p:nvSpPr>
          <p:cNvPr id="11" name="Hexagon 10"/>
          <p:cNvSpPr/>
          <p:nvPr/>
        </p:nvSpPr>
        <p:spPr>
          <a:xfrm>
            <a:off x="1619672" y="2766271"/>
            <a:ext cx="2223928" cy="1656184"/>
          </a:xfrm>
          <a:prstGeom prst="hexag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u="sng" dirty="0"/>
              <a:t>April</a:t>
            </a:r>
          </a:p>
          <a:p>
            <a:pPr algn="ctr"/>
            <a:r>
              <a:rPr lang="en-US" dirty="0"/>
              <a:t>Receive School/Education</a:t>
            </a:r>
            <a:r>
              <a:rPr lang="en-CA" dirty="0"/>
              <a:t> Mill Rates</a:t>
            </a:r>
          </a:p>
          <a:p>
            <a:pPr algn="ctr"/>
            <a:r>
              <a:rPr lang="en-CA" sz="1400" dirty="0"/>
              <a:t>Set Date for</a:t>
            </a:r>
          </a:p>
          <a:p>
            <a:pPr algn="ctr"/>
            <a:r>
              <a:rPr lang="en-CA" sz="1400" dirty="0"/>
              <a:t>Public Hearing</a:t>
            </a:r>
            <a:endParaRPr lang="en-US" sz="1400" dirty="0"/>
          </a:p>
        </p:txBody>
      </p:sp>
      <p:sp>
        <p:nvSpPr>
          <p:cNvPr id="12" name="Hexagon 11"/>
          <p:cNvSpPr/>
          <p:nvPr/>
        </p:nvSpPr>
        <p:spPr>
          <a:xfrm>
            <a:off x="3491880" y="1916832"/>
            <a:ext cx="2223928" cy="1656184"/>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BUDGET PROGRESSION</a:t>
            </a:r>
            <a:endParaRPr lang="en-CA" sz="1400" dirty="0"/>
          </a:p>
        </p:txBody>
      </p:sp>
      <p:sp>
        <p:nvSpPr>
          <p:cNvPr id="13" name="Hexagon 12"/>
          <p:cNvSpPr/>
          <p:nvPr/>
        </p:nvSpPr>
        <p:spPr>
          <a:xfrm>
            <a:off x="3460036" y="174956"/>
            <a:ext cx="2223928" cy="1656184"/>
          </a:xfrm>
          <a:prstGeom prst="hexag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u="sng" dirty="0"/>
              <a:t>January</a:t>
            </a:r>
          </a:p>
          <a:p>
            <a:pPr algn="ctr"/>
            <a:r>
              <a:rPr lang="en-US" dirty="0"/>
              <a:t>Establish Process</a:t>
            </a:r>
            <a:endParaRPr lang="en-CA" dirty="0"/>
          </a:p>
        </p:txBody>
      </p:sp>
      <p:sp>
        <p:nvSpPr>
          <p:cNvPr id="14" name="Hexagon 13"/>
          <p:cNvSpPr/>
          <p:nvPr/>
        </p:nvSpPr>
        <p:spPr>
          <a:xfrm>
            <a:off x="5364088" y="1052736"/>
            <a:ext cx="2223928" cy="1656184"/>
          </a:xfrm>
          <a:prstGeom prst="hexag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u="sng" dirty="0"/>
              <a:t>January - February</a:t>
            </a:r>
          </a:p>
          <a:p>
            <a:pPr algn="ctr"/>
            <a:r>
              <a:rPr lang="en-US" dirty="0"/>
              <a:t>Research Preparation</a:t>
            </a:r>
            <a:endParaRPr lang="en-CA" dirty="0"/>
          </a:p>
        </p:txBody>
      </p:sp>
      <p:sp>
        <p:nvSpPr>
          <p:cNvPr id="15" name="Hexagon 14"/>
          <p:cNvSpPr/>
          <p:nvPr/>
        </p:nvSpPr>
        <p:spPr>
          <a:xfrm>
            <a:off x="5364088" y="2816932"/>
            <a:ext cx="2223928" cy="1656184"/>
          </a:xfrm>
          <a:prstGeom prst="hexag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u="sng" dirty="0"/>
              <a:t>February  -March</a:t>
            </a:r>
          </a:p>
          <a:p>
            <a:pPr algn="ctr"/>
            <a:r>
              <a:rPr lang="en-US" dirty="0"/>
              <a:t>Present to </a:t>
            </a:r>
          </a:p>
          <a:p>
            <a:pPr algn="ctr"/>
            <a:r>
              <a:rPr lang="en-US" dirty="0"/>
              <a:t>Council</a:t>
            </a:r>
            <a:endParaRPr lang="en-CA" dirty="0"/>
          </a:p>
        </p:txBody>
      </p:sp>
      <p:sp>
        <p:nvSpPr>
          <p:cNvPr id="16" name="Hexagon 15"/>
          <p:cNvSpPr/>
          <p:nvPr/>
        </p:nvSpPr>
        <p:spPr>
          <a:xfrm>
            <a:off x="1587561" y="1071286"/>
            <a:ext cx="2223928" cy="1656184"/>
          </a:xfrm>
          <a:prstGeom prst="hexagon">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u="sng" dirty="0"/>
              <a:t>May </a:t>
            </a:r>
          </a:p>
          <a:p>
            <a:pPr algn="ctr"/>
            <a:r>
              <a:rPr lang="en-US" dirty="0"/>
              <a:t>Public Hearing &amp; Adopt Budget</a:t>
            </a:r>
            <a:endParaRPr lang="en-CA" dirty="0"/>
          </a:p>
        </p:txBody>
      </p:sp>
    </p:spTree>
    <p:extLst>
      <p:ext uri="{BB962C8B-B14F-4D97-AF65-F5344CB8AC3E}">
        <p14:creationId xmlns:p14="http://schemas.microsoft.com/office/powerpoint/2010/main" val="542629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2025 BUDGET HIGHLIGHTS</a:t>
            </a:r>
            <a:endParaRPr lang="en-CA" dirty="0"/>
          </a:p>
        </p:txBody>
      </p:sp>
      <p:sp>
        <p:nvSpPr>
          <p:cNvPr id="3" name="Content Placeholder 2"/>
          <p:cNvSpPr>
            <a:spLocks noGrp="1"/>
          </p:cNvSpPr>
          <p:nvPr>
            <p:ph idx="1"/>
          </p:nvPr>
        </p:nvSpPr>
        <p:spPr>
          <a:xfrm>
            <a:off x="251520" y="764704"/>
            <a:ext cx="8481827" cy="4342224"/>
          </a:xfrm>
        </p:spPr>
        <p:txBody>
          <a:bodyPr>
            <a:normAutofit fontScale="92500" lnSpcReduction="20000"/>
          </a:bodyPr>
          <a:lstStyle/>
          <a:p>
            <a:pPr marL="0" lvl="1" indent="0">
              <a:spcBef>
                <a:spcPts val="800"/>
              </a:spcBef>
              <a:buClrTx/>
              <a:buNone/>
            </a:pPr>
            <a:r>
              <a:rPr lang="en-CA" u="sng" dirty="0"/>
              <a:t>Operating Fund Expenditures</a:t>
            </a:r>
          </a:p>
          <a:p>
            <a:pPr>
              <a:buFont typeface="Arial" panose="020B0604020202020204" pitchFamily="34" charset="0"/>
              <a:buChar char="•"/>
            </a:pPr>
            <a:r>
              <a:rPr lang="en-US" b="0" dirty="0"/>
              <a:t>2024 Cost of Living increase of 1.5%. The Total Budgeted Taxation Revenue of $4,365,795.92 is $224,684.06 more than in 2024. This was an assessment year. Most Residential properties saw increases in assessment between 7-14% and Commercial properties between 5-12%. </a:t>
            </a:r>
          </a:p>
          <a:p>
            <a:pPr>
              <a:buFont typeface="Arial" panose="020B0604020202020204" pitchFamily="34" charset="0"/>
              <a:buChar char="•"/>
            </a:pPr>
            <a:r>
              <a:rPr lang="en-US" b="0" dirty="0"/>
              <a:t>The average residential property would see a 4% increase in taxes.</a:t>
            </a:r>
          </a:p>
          <a:p>
            <a:pPr>
              <a:buFont typeface="Arial" panose="020B0604020202020204" pitchFamily="34" charset="0"/>
              <a:buChar char="•"/>
            </a:pPr>
            <a:r>
              <a:rPr lang="en-CA" b="0" dirty="0"/>
              <a:t>Community Grants of $238,493.82 to the following Organizations; Boyne Regional Library, Carman Dufferin Municipal Airport, Carman Family Resource Centre, Carman Palliative Care, Carman Seniors Resource Centre, Crime Stoppers, Dufferin Historical Society, Denim and Dust, Golden Prairie Arts Council, Katie Cares, Municipal Heritage Advisory Committee, Pembina Valley Humane Society, Ronald McDonald House, Carman Community Pathway, Carman Wellness Connections, STARS, The Back Door Youth Center, Central MB Tourism, Boyne Regional Library, and BTHC foundation. </a:t>
            </a:r>
          </a:p>
          <a:p>
            <a:pPr>
              <a:buFont typeface="Arial" panose="020B0604020202020204" pitchFamily="34" charset="0"/>
              <a:buChar char="•"/>
            </a:pPr>
            <a:r>
              <a:rPr lang="en-CA" b="0" dirty="0"/>
              <a:t>Year 2 payment of a 6-year commitment made to Boundary Trails Health Centre Foundation  Expansion Project $57,609.00. </a:t>
            </a:r>
          </a:p>
          <a:p>
            <a:pPr>
              <a:buFont typeface="Arial" panose="020B0604020202020204" pitchFamily="34" charset="0"/>
              <a:buChar char="•"/>
            </a:pPr>
            <a:r>
              <a:rPr lang="en-US" b="0" dirty="0"/>
              <a:t>Noted Increases for the following services and programs: Lift Station $450,000, Trestle Bridge Project $338,169, Fire Capital General $73,125 – Building Review, Fire Training Site, Fire Reserve,  Public Works Capital as listed; $17,100 Snowblower, $60,000 Truck, $18,190 Back lane scraper, $495,000 for Road Improvements $40,000 to Sidewalks.  For Recreation -$ 69,868, Mower, Gator, Tractor, Pool roof. $5,000 for trees and beautification, $70,000 new Accounting Software</a:t>
            </a:r>
            <a:endParaRPr lang="en-CA" u="sng" dirty="0"/>
          </a:p>
        </p:txBody>
      </p:sp>
      <p:pic>
        <p:nvPicPr>
          <p:cNvPr id="4" name="Picture 3">
            <a:extLst>
              <a:ext uri="{FF2B5EF4-FFF2-40B4-BE49-F238E27FC236}">
                <a16:creationId xmlns:a16="http://schemas.microsoft.com/office/drawing/2014/main" id="{07CF0070-1019-5CFC-9C87-A629F3C1FA7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208609" y="5299426"/>
            <a:ext cx="2758813" cy="1095966"/>
          </a:xfrm>
          <a:prstGeom prst="rect">
            <a:avLst/>
          </a:prstGeom>
        </p:spPr>
      </p:pic>
    </p:spTree>
    <p:extLst>
      <p:ext uri="{BB962C8B-B14F-4D97-AF65-F5344CB8AC3E}">
        <p14:creationId xmlns:p14="http://schemas.microsoft.com/office/powerpoint/2010/main" val="388790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2025 Impact</a:t>
            </a:r>
            <a:endParaRPr lang="en-CA" dirty="0"/>
          </a:p>
        </p:txBody>
      </p:sp>
      <p:sp>
        <p:nvSpPr>
          <p:cNvPr id="3" name="Content Placeholder 2"/>
          <p:cNvSpPr>
            <a:spLocks noGrp="1"/>
          </p:cNvSpPr>
          <p:nvPr>
            <p:ph idx="1"/>
          </p:nvPr>
        </p:nvSpPr>
        <p:spPr>
          <a:xfrm>
            <a:off x="822960" y="980727"/>
            <a:ext cx="7997512" cy="4690045"/>
          </a:xfrm>
        </p:spPr>
        <p:txBody>
          <a:bodyPr>
            <a:normAutofit fontScale="85000" lnSpcReduction="20000"/>
          </a:bodyPr>
          <a:lstStyle/>
          <a:p>
            <a:pPr marL="342900" lvl="1" indent="-342900">
              <a:spcBef>
                <a:spcPts val="800"/>
              </a:spcBef>
              <a:buFont typeface="Arial" panose="020B0604020202020204" pitchFamily="34" charset="0"/>
              <a:buChar char="•"/>
            </a:pPr>
            <a:r>
              <a:rPr lang="en-US" b="1" dirty="0"/>
              <a:t>2025 Municipal Tax Levy  stayed at 0% increase from 2024 however, a special service levy for the collection of garbage, recycling and compost was added to properties for $209.64 thus residential properties see an average increase of  4-5% and Commercial sees an average increase of $2-4% as they pay for their garbage, recycling and compost privately.  This rate includes debentures.</a:t>
            </a:r>
          </a:p>
          <a:p>
            <a:pPr marL="342900" lvl="1" indent="-342900">
              <a:spcBef>
                <a:spcPts val="800"/>
              </a:spcBef>
              <a:buFont typeface="Arial" panose="020B0604020202020204" pitchFamily="34" charset="0"/>
              <a:buChar char="•"/>
            </a:pPr>
            <a:r>
              <a:rPr lang="en-US" b="1" dirty="0"/>
              <a:t>2025 Mill Rate 19.646</a:t>
            </a:r>
          </a:p>
          <a:p>
            <a:pPr marL="342900" lvl="2" indent="-342900">
              <a:spcBef>
                <a:spcPts val="800"/>
              </a:spcBef>
              <a:buFont typeface="Arial" panose="020B0604020202020204" pitchFamily="34" charset="0"/>
              <a:buChar char="•"/>
            </a:pPr>
            <a:r>
              <a:rPr lang="en-US" b="1" dirty="0"/>
              <a:t>2024 Mill Rate 22.42 </a:t>
            </a:r>
          </a:p>
          <a:p>
            <a:pPr marL="342900" lvl="1" indent="-342900">
              <a:spcBef>
                <a:spcPts val="800"/>
              </a:spcBef>
              <a:buFont typeface="Arial" panose="020B0604020202020204" pitchFamily="34" charset="0"/>
              <a:buChar char="•"/>
            </a:pPr>
            <a:r>
              <a:rPr lang="en-US" b="1" dirty="0"/>
              <a:t>2023 Mill Rate 21.50</a:t>
            </a:r>
          </a:p>
          <a:p>
            <a:pPr marL="342900" lvl="1" indent="-342900">
              <a:spcBef>
                <a:spcPts val="800"/>
              </a:spcBef>
              <a:buFont typeface="Arial" panose="020B0604020202020204" pitchFamily="34" charset="0"/>
              <a:buChar char="•"/>
            </a:pPr>
            <a:r>
              <a:rPr lang="en-US" b="1" dirty="0"/>
              <a:t>2022 Mill Rate 21.49</a:t>
            </a:r>
          </a:p>
          <a:p>
            <a:pPr marL="342900" lvl="2" indent="-342900">
              <a:spcBef>
                <a:spcPts val="800"/>
              </a:spcBef>
              <a:buFont typeface="Arial" panose="020B0604020202020204" pitchFamily="34" charset="0"/>
              <a:buChar char="•"/>
            </a:pPr>
            <a:r>
              <a:rPr lang="en-US" b="1" dirty="0"/>
              <a:t>2021 Mill Rate 20.51</a:t>
            </a:r>
          </a:p>
          <a:p>
            <a:pPr marL="342900" lvl="2" indent="-342900">
              <a:spcBef>
                <a:spcPts val="800"/>
              </a:spcBef>
              <a:buFont typeface="Arial" panose="020B0604020202020204" pitchFamily="34" charset="0"/>
              <a:buChar char="•"/>
            </a:pPr>
            <a:r>
              <a:rPr lang="en-US" b="1" dirty="0"/>
              <a:t>2020 Mill Rate 19.88</a:t>
            </a:r>
          </a:p>
          <a:p>
            <a:pPr marL="342900" lvl="2" indent="-342900">
              <a:spcBef>
                <a:spcPts val="800"/>
              </a:spcBef>
              <a:buFont typeface="Arial" panose="020B0604020202020204" pitchFamily="34" charset="0"/>
              <a:buChar char="•"/>
            </a:pPr>
            <a:r>
              <a:rPr lang="en-US" b="1" dirty="0"/>
              <a:t>2019 Mill Rate  19.95</a:t>
            </a:r>
          </a:p>
          <a:p>
            <a:pPr marL="342900" lvl="2" indent="-342900">
              <a:spcBef>
                <a:spcPts val="800"/>
              </a:spcBef>
              <a:buFont typeface="Arial" panose="020B0604020202020204" pitchFamily="34" charset="0"/>
              <a:buChar char="•"/>
            </a:pPr>
            <a:r>
              <a:rPr lang="en-US" b="1" dirty="0"/>
              <a:t>2018 Mill Rate 19.10</a:t>
            </a:r>
          </a:p>
          <a:p>
            <a:pPr marL="342900" lvl="2" indent="-342900">
              <a:spcBef>
                <a:spcPts val="800"/>
              </a:spcBef>
              <a:buFont typeface="Arial" panose="020B0604020202020204" pitchFamily="34" charset="0"/>
              <a:buChar char="•"/>
            </a:pPr>
            <a:r>
              <a:rPr lang="en-US" b="1" dirty="0"/>
              <a:t>2017 Mill Rate  19.33</a:t>
            </a:r>
          </a:p>
          <a:p>
            <a:pPr marL="342900" lvl="2" indent="-342900">
              <a:spcBef>
                <a:spcPts val="800"/>
              </a:spcBef>
              <a:buFont typeface="Arial" panose="020B0604020202020204" pitchFamily="34" charset="0"/>
              <a:buChar char="•"/>
            </a:pPr>
            <a:r>
              <a:rPr lang="en-US" b="1" dirty="0"/>
              <a:t>2016 Mill Rate 18.33</a:t>
            </a:r>
          </a:p>
          <a:p>
            <a:pPr>
              <a:buFont typeface="Arial" panose="020B0604020202020204" pitchFamily="34" charset="0"/>
              <a:buChar char="•"/>
            </a:pPr>
            <a:r>
              <a:rPr lang="en-US" dirty="0"/>
              <a:t>Ending 2024 balance in General Reserve $ 234,392.32 </a:t>
            </a:r>
          </a:p>
          <a:p>
            <a:pPr>
              <a:buFont typeface="Arial" panose="020B0604020202020204" pitchFamily="34" charset="0"/>
              <a:buChar char="•"/>
            </a:pPr>
            <a:r>
              <a:rPr lang="en-US" dirty="0"/>
              <a:t>Ending 2024 balance in Utility Reserve $362,593.01</a:t>
            </a:r>
          </a:p>
          <a:p>
            <a:pPr>
              <a:buFont typeface="Arial" panose="020B0604020202020204" pitchFamily="34" charset="0"/>
              <a:buChar char="•"/>
            </a:pPr>
            <a:r>
              <a:rPr lang="en-US" dirty="0"/>
              <a:t>Municipalities outstanding General Debt drops from $ 931,257.75 to $759,209.13</a:t>
            </a:r>
          </a:p>
          <a:p>
            <a:pPr>
              <a:buFont typeface="Arial" panose="020B0604020202020204" pitchFamily="34" charset="0"/>
              <a:buChar char="•"/>
            </a:pPr>
            <a:r>
              <a:rPr lang="en-US" dirty="0"/>
              <a:t>Utility Outstanding Debt decreases from $2,874,358.87 to $ 2,681,335.42</a:t>
            </a:r>
          </a:p>
          <a:p>
            <a:pPr>
              <a:buFont typeface="Arial" panose="020B0604020202020204" pitchFamily="34" charset="0"/>
              <a:buChar char="•"/>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52320" y="5670773"/>
            <a:ext cx="1368152" cy="543512"/>
          </a:xfrm>
          <a:prstGeom prst="rect">
            <a:avLst/>
          </a:prstGeom>
        </p:spPr>
      </p:pic>
    </p:spTree>
    <p:extLst>
      <p:ext uri="{BB962C8B-B14F-4D97-AF65-F5344CB8AC3E}">
        <p14:creationId xmlns:p14="http://schemas.microsoft.com/office/powerpoint/2010/main" val="388790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643729449"/>
              </p:ext>
            </p:extLst>
          </p:nvPr>
        </p:nvGraphicFramePr>
        <p:xfrm>
          <a:off x="467543" y="201163"/>
          <a:ext cx="8208913" cy="4646316"/>
        </p:xfrm>
        <a:graphic>
          <a:graphicData uri="http://schemas.openxmlformats.org/drawingml/2006/table">
            <a:tbl>
              <a:tblPr firstRow="1" bandRow="1">
                <a:tableStyleId>{5C22544A-7EE6-4342-B048-85BDC9FD1C3A}</a:tableStyleId>
              </a:tblPr>
              <a:tblGrid>
                <a:gridCol w="2195407">
                  <a:extLst>
                    <a:ext uri="{9D8B030D-6E8A-4147-A177-3AD203B41FA5}">
                      <a16:colId xmlns:a16="http://schemas.microsoft.com/office/drawing/2014/main" val="20000"/>
                    </a:ext>
                  </a:extLst>
                </a:gridCol>
                <a:gridCol w="1240882">
                  <a:extLst>
                    <a:ext uri="{9D8B030D-6E8A-4147-A177-3AD203B41FA5}">
                      <a16:colId xmlns:a16="http://schemas.microsoft.com/office/drawing/2014/main" val="177765096"/>
                    </a:ext>
                  </a:extLst>
                </a:gridCol>
                <a:gridCol w="1240882">
                  <a:extLst>
                    <a:ext uri="{9D8B030D-6E8A-4147-A177-3AD203B41FA5}">
                      <a16:colId xmlns:a16="http://schemas.microsoft.com/office/drawing/2014/main" val="1422834101"/>
                    </a:ext>
                  </a:extLst>
                </a:gridCol>
                <a:gridCol w="1240882">
                  <a:extLst>
                    <a:ext uri="{9D8B030D-6E8A-4147-A177-3AD203B41FA5}">
                      <a16:colId xmlns:a16="http://schemas.microsoft.com/office/drawing/2014/main" val="3817830847"/>
                    </a:ext>
                  </a:extLst>
                </a:gridCol>
                <a:gridCol w="1240882">
                  <a:extLst>
                    <a:ext uri="{9D8B030D-6E8A-4147-A177-3AD203B41FA5}">
                      <a16:colId xmlns:a16="http://schemas.microsoft.com/office/drawing/2014/main" val="3110307376"/>
                    </a:ext>
                  </a:extLst>
                </a:gridCol>
                <a:gridCol w="1049978">
                  <a:extLst>
                    <a:ext uri="{9D8B030D-6E8A-4147-A177-3AD203B41FA5}">
                      <a16:colId xmlns:a16="http://schemas.microsoft.com/office/drawing/2014/main" val="20001"/>
                    </a:ext>
                  </a:extLst>
                </a:gridCol>
              </a:tblGrid>
              <a:tr h="728394">
                <a:tc>
                  <a:txBody>
                    <a:bodyPr/>
                    <a:lstStyle/>
                    <a:p>
                      <a:r>
                        <a:rPr lang="en-US" sz="2400" dirty="0"/>
                        <a:t>2025</a:t>
                      </a:r>
                      <a:endParaRPr lang="en-CA" sz="2400" dirty="0"/>
                    </a:p>
                  </a:txBody>
                  <a:tcPr/>
                </a:tc>
                <a:tc>
                  <a:txBody>
                    <a:bodyPr/>
                    <a:lstStyle/>
                    <a:p>
                      <a:r>
                        <a:rPr lang="en-CA" sz="1400" dirty="0"/>
                        <a:t>2025</a:t>
                      </a:r>
                    </a:p>
                    <a:p>
                      <a:r>
                        <a:rPr lang="en-CA" sz="1400" dirty="0"/>
                        <a:t>Mill</a:t>
                      </a:r>
                    </a:p>
                    <a:p>
                      <a:r>
                        <a:rPr lang="en-CA" sz="1400" dirty="0"/>
                        <a:t>Rates</a:t>
                      </a:r>
                    </a:p>
                  </a:txBody>
                  <a:tcPr/>
                </a:tc>
                <a:tc>
                  <a:txBody>
                    <a:bodyPr/>
                    <a:lstStyle/>
                    <a:p>
                      <a:r>
                        <a:rPr lang="en-CA" sz="1400" dirty="0"/>
                        <a:t>2024</a:t>
                      </a:r>
                    </a:p>
                    <a:p>
                      <a:r>
                        <a:rPr lang="en-CA" sz="1400" dirty="0"/>
                        <a:t>Mill</a:t>
                      </a:r>
                    </a:p>
                    <a:p>
                      <a:r>
                        <a:rPr lang="en-CA" sz="1400" dirty="0"/>
                        <a:t>Rates</a:t>
                      </a:r>
                    </a:p>
                  </a:txBody>
                  <a:tcPr/>
                </a:tc>
                <a:tc>
                  <a:txBody>
                    <a:bodyPr/>
                    <a:lstStyle/>
                    <a:p>
                      <a:r>
                        <a:rPr lang="en-US" sz="1200" baseline="0" dirty="0"/>
                        <a:t>25-24 </a:t>
                      </a:r>
                      <a:r>
                        <a:rPr lang="en-US" sz="1200" dirty="0"/>
                        <a:t>Increase/Decrease</a:t>
                      </a:r>
                      <a:r>
                        <a:rPr lang="en-US" sz="1200" baseline="0" dirty="0"/>
                        <a:t> (-) %</a:t>
                      </a:r>
                      <a:endParaRPr lang="en-CA" sz="1200" dirty="0"/>
                    </a:p>
                  </a:txBody>
                  <a:tcPr/>
                </a:tc>
                <a:tc>
                  <a:txBody>
                    <a:bodyPr/>
                    <a:lstStyle/>
                    <a:p>
                      <a:r>
                        <a:rPr lang="en-CA" sz="1400" dirty="0"/>
                        <a:t>2023</a:t>
                      </a:r>
                    </a:p>
                    <a:p>
                      <a:r>
                        <a:rPr lang="en-CA" sz="1400" dirty="0"/>
                        <a:t>Mill</a:t>
                      </a:r>
                    </a:p>
                    <a:p>
                      <a:r>
                        <a:rPr lang="en-CA" sz="1400" dirty="0"/>
                        <a:t>Rates</a:t>
                      </a:r>
                    </a:p>
                  </a:txBody>
                  <a:tcPr/>
                </a:tc>
                <a:tc>
                  <a:txBody>
                    <a:bodyPr/>
                    <a:lstStyle/>
                    <a:p>
                      <a:r>
                        <a:rPr lang="en-US" sz="1200" baseline="0" dirty="0"/>
                        <a:t>24-23</a:t>
                      </a:r>
                    </a:p>
                    <a:p>
                      <a:r>
                        <a:rPr lang="en-US" sz="1200" dirty="0"/>
                        <a:t>Increase/Decrease</a:t>
                      </a:r>
                      <a:r>
                        <a:rPr lang="en-US" sz="1200" baseline="0" dirty="0"/>
                        <a:t> (-) %</a:t>
                      </a:r>
                      <a:endParaRPr lang="en-CA" sz="1200" dirty="0"/>
                    </a:p>
                  </a:txBody>
                  <a:tcPr/>
                </a:tc>
                <a:extLst>
                  <a:ext uri="{0D108BD9-81ED-4DB2-BD59-A6C34878D82A}">
                    <a16:rowId xmlns:a16="http://schemas.microsoft.com/office/drawing/2014/main" val="10000"/>
                  </a:ext>
                </a:extLst>
              </a:tr>
              <a:tr h="320009">
                <a:tc>
                  <a:txBody>
                    <a:bodyPr/>
                    <a:lstStyle/>
                    <a:p>
                      <a:r>
                        <a:rPr lang="en-US" sz="1200" b="1" u="sng" dirty="0"/>
                        <a:t>Residential</a:t>
                      </a:r>
                    </a:p>
                  </a:txBody>
                  <a:tcPr/>
                </a:tc>
                <a:tc>
                  <a:txBody>
                    <a:bodyPr/>
                    <a:lstStyle/>
                    <a:p>
                      <a:endParaRPr lang="en-CA" sz="1600" dirty="0">
                        <a:solidFill>
                          <a:schemeClr val="tx1"/>
                        </a:solidFill>
                      </a:endParaRPr>
                    </a:p>
                  </a:txBody>
                  <a:tcPr/>
                </a:tc>
                <a:tc>
                  <a:txBody>
                    <a:bodyPr/>
                    <a:lstStyle/>
                    <a:p>
                      <a:endParaRPr lang="en-CA" sz="1600" dirty="0">
                        <a:solidFill>
                          <a:schemeClr val="tx1"/>
                        </a:solidFill>
                      </a:endParaRPr>
                    </a:p>
                  </a:txBody>
                  <a:tcPr/>
                </a:tc>
                <a:tc>
                  <a:txBody>
                    <a:bodyPr/>
                    <a:lstStyle/>
                    <a:p>
                      <a:endParaRPr lang="en-CA" sz="1600" dirty="0">
                        <a:solidFill>
                          <a:schemeClr val="tx1"/>
                        </a:solidFill>
                      </a:endParaRPr>
                    </a:p>
                  </a:txBody>
                  <a:tcPr/>
                </a:tc>
                <a:tc>
                  <a:txBody>
                    <a:bodyPr/>
                    <a:lstStyle/>
                    <a:p>
                      <a:endParaRPr lang="en-CA" sz="1600" dirty="0">
                        <a:solidFill>
                          <a:schemeClr val="tx1"/>
                        </a:solidFill>
                      </a:endParaRPr>
                    </a:p>
                  </a:txBody>
                  <a:tcPr/>
                </a:tc>
                <a:tc>
                  <a:txBody>
                    <a:bodyPr/>
                    <a:lstStyle/>
                    <a:p>
                      <a:endParaRPr lang="en-CA" sz="1600" dirty="0">
                        <a:solidFill>
                          <a:schemeClr val="tx1"/>
                        </a:solidFill>
                      </a:endParaRPr>
                    </a:p>
                  </a:txBody>
                  <a:tcPr/>
                </a:tc>
                <a:extLst>
                  <a:ext uri="{0D108BD9-81ED-4DB2-BD59-A6C34878D82A}">
                    <a16:rowId xmlns:a16="http://schemas.microsoft.com/office/drawing/2014/main" val="10001"/>
                  </a:ext>
                </a:extLst>
              </a:tr>
              <a:tr h="392964">
                <a:tc>
                  <a:txBody>
                    <a:bodyPr/>
                    <a:lstStyle/>
                    <a:p>
                      <a:r>
                        <a:rPr lang="en-US"/>
                        <a:t>Municipal</a:t>
                      </a:r>
                      <a:endParaRPr lang="en-CA" dirty="0"/>
                    </a:p>
                  </a:txBody>
                  <a:tcPr/>
                </a:tc>
                <a:tc>
                  <a:txBody>
                    <a:bodyPr/>
                    <a:lstStyle/>
                    <a:p>
                      <a:r>
                        <a:rPr lang="en-CA" sz="1600" dirty="0">
                          <a:solidFill>
                            <a:schemeClr val="tx1"/>
                          </a:solidFill>
                        </a:rPr>
                        <a:t>19.64</a:t>
                      </a:r>
                    </a:p>
                  </a:txBody>
                  <a:tcPr/>
                </a:tc>
                <a:tc>
                  <a:txBody>
                    <a:bodyPr/>
                    <a:lstStyle/>
                    <a:p>
                      <a:r>
                        <a:rPr lang="en-CA" sz="1600" dirty="0">
                          <a:solidFill>
                            <a:schemeClr val="tx1"/>
                          </a:solidFill>
                        </a:rPr>
                        <a:t>22.42</a:t>
                      </a:r>
                    </a:p>
                  </a:txBody>
                  <a:tcPr/>
                </a:tc>
                <a:tc>
                  <a:txBody>
                    <a:bodyPr/>
                    <a:lstStyle/>
                    <a:p>
                      <a:r>
                        <a:rPr lang="en-US" sz="1600" dirty="0">
                          <a:solidFill>
                            <a:schemeClr val="tx1"/>
                          </a:solidFill>
                        </a:rPr>
                        <a:t>-12.39%</a:t>
                      </a:r>
                      <a:endParaRPr lang="en-CA" sz="1600" dirty="0">
                        <a:solidFill>
                          <a:schemeClr val="tx1"/>
                        </a:solidFill>
                      </a:endParaRPr>
                    </a:p>
                  </a:txBody>
                  <a:tcPr/>
                </a:tc>
                <a:tc>
                  <a:txBody>
                    <a:bodyPr/>
                    <a:lstStyle/>
                    <a:p>
                      <a:r>
                        <a:rPr lang="en-CA" sz="1600" dirty="0">
                          <a:solidFill>
                            <a:schemeClr val="tx1"/>
                          </a:solidFill>
                        </a:rPr>
                        <a:t>21.50</a:t>
                      </a:r>
                    </a:p>
                  </a:txBody>
                  <a:tcPr/>
                </a:tc>
                <a:tc>
                  <a:txBody>
                    <a:bodyPr/>
                    <a:lstStyle/>
                    <a:p>
                      <a:r>
                        <a:rPr lang="en-US" sz="1600" dirty="0">
                          <a:solidFill>
                            <a:schemeClr val="tx1"/>
                          </a:solidFill>
                        </a:rPr>
                        <a:t>4% nil</a:t>
                      </a:r>
                      <a:endParaRPr lang="en-CA" sz="1600" dirty="0">
                        <a:solidFill>
                          <a:schemeClr val="tx1"/>
                        </a:solidFill>
                      </a:endParaRPr>
                    </a:p>
                  </a:txBody>
                  <a:tcPr/>
                </a:tc>
                <a:extLst>
                  <a:ext uri="{0D108BD9-81ED-4DB2-BD59-A6C34878D82A}">
                    <a16:rowId xmlns:a16="http://schemas.microsoft.com/office/drawing/2014/main" val="10002"/>
                  </a:ext>
                </a:extLst>
              </a:tr>
              <a:tr h="566528">
                <a:tc>
                  <a:txBody>
                    <a:bodyPr/>
                    <a:lstStyle/>
                    <a:p>
                      <a:r>
                        <a:rPr lang="en-US"/>
                        <a:t>PR School Division</a:t>
                      </a:r>
                      <a:endParaRPr lang="en-CA" dirty="0"/>
                    </a:p>
                  </a:txBody>
                  <a:tcPr/>
                </a:tc>
                <a:tc>
                  <a:txBody>
                    <a:bodyPr/>
                    <a:lstStyle/>
                    <a:p>
                      <a:r>
                        <a:rPr lang="en-CA" sz="1600" dirty="0">
                          <a:solidFill>
                            <a:schemeClr val="tx1"/>
                          </a:solidFill>
                        </a:rPr>
                        <a:t>10.202</a:t>
                      </a:r>
                    </a:p>
                  </a:txBody>
                  <a:tcPr/>
                </a:tc>
                <a:tc>
                  <a:txBody>
                    <a:bodyPr/>
                    <a:lstStyle/>
                    <a:p>
                      <a:r>
                        <a:rPr lang="en-CA" sz="1600" dirty="0">
                          <a:solidFill>
                            <a:schemeClr val="tx1"/>
                          </a:solidFill>
                        </a:rPr>
                        <a:t>10.002</a:t>
                      </a:r>
                    </a:p>
                  </a:txBody>
                  <a:tcPr/>
                </a:tc>
                <a:tc>
                  <a:txBody>
                    <a:bodyPr/>
                    <a:lstStyle/>
                    <a:p>
                      <a:endParaRPr lang="en-CA" sz="1600" dirty="0">
                        <a:solidFill>
                          <a:schemeClr val="tx1"/>
                        </a:solidFill>
                        <a:highlight>
                          <a:srgbClr val="FFFF00"/>
                        </a:highlight>
                      </a:endParaRPr>
                    </a:p>
                  </a:txBody>
                  <a:tcPr/>
                </a:tc>
                <a:tc>
                  <a:txBody>
                    <a:bodyPr/>
                    <a:lstStyle/>
                    <a:p>
                      <a:r>
                        <a:rPr lang="en-US" sz="1600" dirty="0">
                          <a:solidFill>
                            <a:schemeClr val="tx1"/>
                          </a:solidFill>
                        </a:rPr>
                        <a:t>9</a:t>
                      </a:r>
                      <a:r>
                        <a:rPr lang="en-CA" sz="1600" dirty="0">
                          <a:solidFill>
                            <a:schemeClr val="tx1"/>
                          </a:solidFill>
                        </a:rPr>
                        <a:t>.516</a:t>
                      </a:r>
                    </a:p>
                  </a:txBody>
                  <a:tcPr/>
                </a:tc>
                <a:tc>
                  <a:txBody>
                    <a:bodyPr/>
                    <a:lstStyle/>
                    <a:p>
                      <a:endParaRPr lang="en-CA" sz="1600" dirty="0">
                        <a:solidFill>
                          <a:schemeClr val="tx1"/>
                        </a:solidFill>
                        <a:highlight>
                          <a:srgbClr val="FFFF00"/>
                        </a:highlight>
                      </a:endParaRPr>
                    </a:p>
                  </a:txBody>
                  <a:tcPr/>
                </a:tc>
                <a:extLst>
                  <a:ext uri="{0D108BD9-81ED-4DB2-BD59-A6C34878D82A}">
                    <a16:rowId xmlns:a16="http://schemas.microsoft.com/office/drawing/2014/main" val="10003"/>
                  </a:ext>
                </a:extLst>
              </a:tr>
              <a:tr h="392964">
                <a:tc>
                  <a:txBody>
                    <a:bodyPr/>
                    <a:lstStyle/>
                    <a:p>
                      <a:r>
                        <a:rPr lang="en-US" b="1" u="none"/>
                        <a:t>Total</a:t>
                      </a:r>
                      <a:endParaRPr lang="en-US" b="1" u="none" dirty="0"/>
                    </a:p>
                  </a:txBody>
                  <a:tcPr/>
                </a:tc>
                <a:tc>
                  <a:txBody>
                    <a:bodyPr/>
                    <a:lstStyle/>
                    <a:p>
                      <a:r>
                        <a:rPr lang="en-US" sz="1600" u="dbl" baseline="0" dirty="0">
                          <a:solidFill>
                            <a:schemeClr val="tx1"/>
                          </a:solidFill>
                        </a:rPr>
                        <a:t>29.84</a:t>
                      </a:r>
                      <a:endParaRPr lang="en-CA" sz="1600" u="dbl" baseline="0" dirty="0">
                        <a:solidFill>
                          <a:schemeClr val="tx1"/>
                        </a:solidFill>
                      </a:endParaRPr>
                    </a:p>
                  </a:txBody>
                  <a:tcPr/>
                </a:tc>
                <a:tc>
                  <a:txBody>
                    <a:bodyPr/>
                    <a:lstStyle/>
                    <a:p>
                      <a:r>
                        <a:rPr lang="en-CA" sz="1600" u="dbl" baseline="0" dirty="0">
                          <a:solidFill>
                            <a:schemeClr val="tx1"/>
                          </a:solidFill>
                        </a:rPr>
                        <a:t>32.42</a:t>
                      </a:r>
                    </a:p>
                  </a:txBody>
                  <a:tcPr/>
                </a:tc>
                <a:tc>
                  <a:txBody>
                    <a:bodyPr/>
                    <a:lstStyle/>
                    <a:p>
                      <a:r>
                        <a:rPr lang="en-US" sz="1600" u="dbl" baseline="0" dirty="0">
                          <a:solidFill>
                            <a:schemeClr val="tx1"/>
                          </a:solidFill>
                        </a:rPr>
                        <a:t>-7.95%</a:t>
                      </a:r>
                      <a:endParaRPr lang="en-CA" sz="1600" u="dbl" baseline="0" dirty="0">
                        <a:solidFill>
                          <a:schemeClr val="tx1"/>
                        </a:solidFill>
                      </a:endParaRPr>
                    </a:p>
                  </a:txBody>
                  <a:tcPr/>
                </a:tc>
                <a:tc>
                  <a:txBody>
                    <a:bodyPr/>
                    <a:lstStyle/>
                    <a:p>
                      <a:r>
                        <a:rPr lang="en-US" sz="1600" u="dbl" baseline="0" dirty="0">
                          <a:solidFill>
                            <a:schemeClr val="tx1"/>
                          </a:solidFill>
                        </a:rPr>
                        <a:t>3</a:t>
                      </a:r>
                      <a:r>
                        <a:rPr lang="en-CA" sz="1600" u="dbl" baseline="0" dirty="0">
                          <a:solidFill>
                            <a:schemeClr val="tx1"/>
                          </a:solidFill>
                        </a:rPr>
                        <a:t>1.02</a:t>
                      </a:r>
                    </a:p>
                  </a:txBody>
                  <a:tcPr/>
                </a:tc>
                <a:tc>
                  <a:txBody>
                    <a:bodyPr/>
                    <a:lstStyle/>
                    <a:p>
                      <a:r>
                        <a:rPr lang="en-US" sz="1600" u="dbl" baseline="0" dirty="0">
                          <a:solidFill>
                            <a:schemeClr val="tx1"/>
                          </a:solidFill>
                        </a:rPr>
                        <a:t>4.5%</a:t>
                      </a:r>
                      <a:endParaRPr lang="en-CA" sz="1600" u="dbl" baseline="0" dirty="0">
                        <a:solidFill>
                          <a:schemeClr val="tx1"/>
                        </a:solidFill>
                      </a:endParaRPr>
                    </a:p>
                  </a:txBody>
                  <a:tcPr/>
                </a:tc>
                <a:extLst>
                  <a:ext uri="{0D108BD9-81ED-4DB2-BD59-A6C34878D82A}">
                    <a16:rowId xmlns:a16="http://schemas.microsoft.com/office/drawing/2014/main" val="10004"/>
                  </a:ext>
                </a:extLst>
              </a:tr>
              <a:tr h="320009">
                <a:tc>
                  <a:txBody>
                    <a:bodyPr/>
                    <a:lstStyle/>
                    <a:p>
                      <a:r>
                        <a:rPr lang="en-US" sz="1400" b="1" u="sng"/>
                        <a:t>Commercial</a:t>
                      </a:r>
                      <a:endParaRPr lang="en-CA" sz="1400" b="1" u="sng" dirty="0"/>
                    </a:p>
                  </a:txBody>
                  <a:tcPr/>
                </a:tc>
                <a:tc>
                  <a:txBody>
                    <a:bodyPr/>
                    <a:lstStyle/>
                    <a:p>
                      <a:endParaRPr lang="en-CA" sz="1600" dirty="0">
                        <a:solidFill>
                          <a:schemeClr val="tx1"/>
                        </a:solidFill>
                        <a:highlight>
                          <a:srgbClr val="FFFF00"/>
                        </a:highlight>
                      </a:endParaRPr>
                    </a:p>
                  </a:txBody>
                  <a:tcPr/>
                </a:tc>
                <a:tc>
                  <a:txBody>
                    <a:bodyPr/>
                    <a:lstStyle/>
                    <a:p>
                      <a:endParaRPr lang="en-CA" sz="1600" dirty="0">
                        <a:solidFill>
                          <a:schemeClr val="tx1"/>
                        </a:solidFill>
                        <a:highlight>
                          <a:srgbClr val="FFFF00"/>
                        </a:highlight>
                      </a:endParaRPr>
                    </a:p>
                  </a:txBody>
                  <a:tcPr/>
                </a:tc>
                <a:tc>
                  <a:txBody>
                    <a:bodyPr/>
                    <a:lstStyle/>
                    <a:p>
                      <a:endParaRPr lang="en-CA" sz="1600" dirty="0">
                        <a:solidFill>
                          <a:schemeClr val="tx1"/>
                        </a:solidFill>
                        <a:highlight>
                          <a:srgbClr val="FFFF00"/>
                        </a:highlight>
                      </a:endParaRPr>
                    </a:p>
                  </a:txBody>
                  <a:tcPr/>
                </a:tc>
                <a:tc>
                  <a:txBody>
                    <a:bodyPr/>
                    <a:lstStyle/>
                    <a:p>
                      <a:endParaRPr lang="en-CA" sz="1600" dirty="0">
                        <a:solidFill>
                          <a:schemeClr val="tx1"/>
                        </a:solidFill>
                        <a:highlight>
                          <a:srgbClr val="FFFF00"/>
                        </a:highlight>
                      </a:endParaRPr>
                    </a:p>
                  </a:txBody>
                  <a:tcPr/>
                </a:tc>
                <a:tc>
                  <a:txBody>
                    <a:bodyPr/>
                    <a:lstStyle/>
                    <a:p>
                      <a:endParaRPr lang="en-CA" sz="1600" dirty="0">
                        <a:solidFill>
                          <a:schemeClr val="tx1"/>
                        </a:solidFill>
                        <a:highlight>
                          <a:srgbClr val="FFFF00"/>
                        </a:highlight>
                      </a:endParaRPr>
                    </a:p>
                  </a:txBody>
                  <a:tcPr/>
                </a:tc>
                <a:extLst>
                  <a:ext uri="{0D108BD9-81ED-4DB2-BD59-A6C34878D82A}">
                    <a16:rowId xmlns:a16="http://schemas.microsoft.com/office/drawing/2014/main" val="10005"/>
                  </a:ext>
                </a:extLst>
              </a:tr>
              <a:tr h="392964">
                <a:tc>
                  <a:txBody>
                    <a:bodyPr/>
                    <a:lstStyle/>
                    <a:p>
                      <a:r>
                        <a:rPr lang="en-US"/>
                        <a:t>Municipal</a:t>
                      </a:r>
                      <a:endParaRPr lang="en-CA" dirty="0"/>
                    </a:p>
                  </a:txBody>
                  <a:tcPr/>
                </a:tc>
                <a:tc>
                  <a:txBody>
                    <a:bodyPr/>
                    <a:lstStyle/>
                    <a:p>
                      <a:r>
                        <a:rPr lang="en-CA" sz="1600" dirty="0">
                          <a:solidFill>
                            <a:schemeClr val="tx1"/>
                          </a:solidFill>
                        </a:rPr>
                        <a:t>19.64</a:t>
                      </a:r>
                    </a:p>
                  </a:txBody>
                  <a:tcPr/>
                </a:tc>
                <a:tc>
                  <a:txBody>
                    <a:bodyPr/>
                    <a:lstStyle/>
                    <a:p>
                      <a:r>
                        <a:rPr lang="en-CA" sz="1600" dirty="0">
                          <a:solidFill>
                            <a:schemeClr val="tx1"/>
                          </a:solidFill>
                        </a:rPr>
                        <a:t>22.42</a:t>
                      </a:r>
                    </a:p>
                  </a:txBody>
                  <a:tcPr/>
                </a:tc>
                <a:tc>
                  <a:txBody>
                    <a:bodyPr/>
                    <a:lstStyle/>
                    <a:p>
                      <a:r>
                        <a:rPr lang="en-US" sz="1600" dirty="0">
                          <a:solidFill>
                            <a:schemeClr val="tx1"/>
                          </a:solidFill>
                        </a:rPr>
                        <a:t>-12.39%</a:t>
                      </a:r>
                      <a:endParaRPr lang="en-CA" sz="1600" dirty="0">
                        <a:solidFill>
                          <a:schemeClr val="tx1"/>
                        </a:solidFill>
                      </a:endParaRPr>
                    </a:p>
                  </a:txBody>
                  <a:tcPr/>
                </a:tc>
                <a:tc>
                  <a:txBody>
                    <a:bodyPr/>
                    <a:lstStyle/>
                    <a:p>
                      <a:r>
                        <a:rPr lang="en-CA" sz="1600" dirty="0">
                          <a:solidFill>
                            <a:schemeClr val="tx1"/>
                          </a:solidFill>
                        </a:rPr>
                        <a:t>21.50</a:t>
                      </a:r>
                    </a:p>
                  </a:txBody>
                  <a:tcPr/>
                </a:tc>
                <a:tc>
                  <a:txBody>
                    <a:bodyPr/>
                    <a:lstStyle/>
                    <a:p>
                      <a:r>
                        <a:rPr lang="en-US" sz="1600" dirty="0">
                          <a:solidFill>
                            <a:schemeClr val="tx1"/>
                          </a:solidFill>
                        </a:rPr>
                        <a:t>4% nil</a:t>
                      </a:r>
                      <a:endParaRPr lang="en-CA" sz="1600" dirty="0">
                        <a:solidFill>
                          <a:schemeClr val="tx1"/>
                        </a:solidFill>
                      </a:endParaRPr>
                    </a:p>
                  </a:txBody>
                  <a:tcPr/>
                </a:tc>
                <a:extLst>
                  <a:ext uri="{0D108BD9-81ED-4DB2-BD59-A6C34878D82A}">
                    <a16:rowId xmlns:a16="http://schemas.microsoft.com/office/drawing/2014/main" val="10006"/>
                  </a:ext>
                </a:extLst>
              </a:tr>
              <a:tr h="566528">
                <a:tc>
                  <a:txBody>
                    <a:bodyPr/>
                    <a:lstStyle/>
                    <a:p>
                      <a:r>
                        <a:rPr lang="en-US"/>
                        <a:t>PR School Division</a:t>
                      </a:r>
                      <a:endParaRPr lang="en-CA" dirty="0"/>
                    </a:p>
                  </a:txBody>
                  <a:tcPr/>
                </a:tc>
                <a:tc>
                  <a:txBody>
                    <a:bodyPr/>
                    <a:lstStyle/>
                    <a:p>
                      <a:r>
                        <a:rPr lang="en-CA" sz="1600" dirty="0">
                          <a:solidFill>
                            <a:schemeClr val="tx1"/>
                          </a:solidFill>
                        </a:rPr>
                        <a:t>10.202</a:t>
                      </a:r>
                    </a:p>
                  </a:txBody>
                  <a:tcPr/>
                </a:tc>
                <a:tc>
                  <a:txBody>
                    <a:bodyPr/>
                    <a:lstStyle/>
                    <a:p>
                      <a:r>
                        <a:rPr lang="en-US" sz="1600" dirty="0">
                          <a:solidFill>
                            <a:schemeClr val="tx1"/>
                          </a:solidFill>
                        </a:rPr>
                        <a:t>1</a:t>
                      </a:r>
                      <a:r>
                        <a:rPr lang="en-CA" sz="1600" dirty="0">
                          <a:solidFill>
                            <a:schemeClr val="tx1"/>
                          </a:solidFill>
                        </a:rPr>
                        <a:t>0.002</a:t>
                      </a:r>
                    </a:p>
                  </a:txBody>
                  <a:tcPr/>
                </a:tc>
                <a:tc>
                  <a:txBody>
                    <a:bodyPr/>
                    <a:lstStyle/>
                    <a:p>
                      <a:endParaRPr lang="en-CA" sz="1600" dirty="0">
                        <a:solidFill>
                          <a:schemeClr val="tx1"/>
                        </a:solidFill>
                        <a:highlight>
                          <a:srgbClr val="FFFF00"/>
                        </a:highlight>
                      </a:endParaRPr>
                    </a:p>
                  </a:txBody>
                  <a:tcPr/>
                </a:tc>
                <a:tc>
                  <a:txBody>
                    <a:bodyPr/>
                    <a:lstStyle/>
                    <a:p>
                      <a:r>
                        <a:rPr lang="en-US" sz="1600" dirty="0">
                          <a:solidFill>
                            <a:schemeClr val="tx1"/>
                          </a:solidFill>
                        </a:rPr>
                        <a:t>9</a:t>
                      </a:r>
                      <a:r>
                        <a:rPr lang="en-CA" sz="1600" dirty="0">
                          <a:solidFill>
                            <a:schemeClr val="tx1"/>
                          </a:solidFill>
                        </a:rPr>
                        <a:t>.516</a:t>
                      </a:r>
                    </a:p>
                  </a:txBody>
                  <a:tcPr/>
                </a:tc>
                <a:tc>
                  <a:txBody>
                    <a:bodyPr/>
                    <a:lstStyle/>
                    <a:p>
                      <a:endParaRPr lang="en-CA" sz="1600" dirty="0">
                        <a:solidFill>
                          <a:schemeClr val="tx1"/>
                        </a:solidFill>
                        <a:highlight>
                          <a:srgbClr val="FFFF00"/>
                        </a:highlight>
                      </a:endParaRPr>
                    </a:p>
                  </a:txBody>
                  <a:tcPr/>
                </a:tc>
                <a:extLst>
                  <a:ext uri="{0D108BD9-81ED-4DB2-BD59-A6C34878D82A}">
                    <a16:rowId xmlns:a16="http://schemas.microsoft.com/office/drawing/2014/main" val="10007"/>
                  </a:ext>
                </a:extLst>
              </a:tr>
              <a:tr h="566528">
                <a:tc>
                  <a:txBody>
                    <a:bodyPr/>
                    <a:lstStyle/>
                    <a:p>
                      <a:r>
                        <a:rPr lang="en-US"/>
                        <a:t>Education Support</a:t>
                      </a:r>
                      <a:endParaRPr lang="en-US" dirty="0"/>
                    </a:p>
                  </a:txBody>
                  <a:tcPr/>
                </a:tc>
                <a:tc>
                  <a:txBody>
                    <a:bodyPr/>
                    <a:lstStyle/>
                    <a:p>
                      <a:r>
                        <a:rPr lang="en-US" sz="1600" dirty="0">
                          <a:solidFill>
                            <a:schemeClr val="tx1"/>
                          </a:solidFill>
                        </a:rPr>
                        <a:t>7</a:t>
                      </a:r>
                      <a:r>
                        <a:rPr lang="en-CA" sz="1600" dirty="0">
                          <a:solidFill>
                            <a:schemeClr val="tx1"/>
                          </a:solidFill>
                        </a:rPr>
                        <a:t>.117</a:t>
                      </a:r>
                    </a:p>
                  </a:txBody>
                  <a:tcPr/>
                </a:tc>
                <a:tc>
                  <a:txBody>
                    <a:bodyPr/>
                    <a:lstStyle/>
                    <a:p>
                      <a:r>
                        <a:rPr lang="en-CA" sz="1600" dirty="0">
                          <a:solidFill>
                            <a:schemeClr val="tx1"/>
                          </a:solidFill>
                        </a:rPr>
                        <a:t>8.128</a:t>
                      </a:r>
                    </a:p>
                  </a:txBody>
                  <a:tcPr/>
                </a:tc>
                <a:tc>
                  <a:txBody>
                    <a:bodyPr/>
                    <a:lstStyle/>
                    <a:p>
                      <a:endParaRPr lang="en-CA" sz="1600" dirty="0">
                        <a:solidFill>
                          <a:schemeClr val="tx1"/>
                        </a:solidFill>
                        <a:highlight>
                          <a:srgbClr val="FFFF00"/>
                        </a:highlight>
                      </a:endParaRPr>
                    </a:p>
                  </a:txBody>
                  <a:tcPr/>
                </a:tc>
                <a:tc>
                  <a:txBody>
                    <a:bodyPr/>
                    <a:lstStyle/>
                    <a:p>
                      <a:r>
                        <a:rPr lang="en-CA" sz="1600" dirty="0">
                          <a:solidFill>
                            <a:schemeClr val="tx1"/>
                          </a:solidFill>
                        </a:rPr>
                        <a:t>8.14</a:t>
                      </a:r>
                    </a:p>
                  </a:txBody>
                  <a:tcPr/>
                </a:tc>
                <a:tc>
                  <a:txBody>
                    <a:bodyPr/>
                    <a:lstStyle/>
                    <a:p>
                      <a:endParaRPr lang="en-CA" sz="1600" dirty="0">
                        <a:solidFill>
                          <a:schemeClr val="tx1"/>
                        </a:solidFill>
                        <a:highlight>
                          <a:srgbClr val="FFFF00"/>
                        </a:highlight>
                      </a:endParaRPr>
                    </a:p>
                  </a:txBody>
                  <a:tcPr/>
                </a:tc>
                <a:extLst>
                  <a:ext uri="{0D108BD9-81ED-4DB2-BD59-A6C34878D82A}">
                    <a16:rowId xmlns:a16="http://schemas.microsoft.com/office/drawing/2014/main" val="10008"/>
                  </a:ext>
                </a:extLst>
              </a:tr>
              <a:tr h="349100">
                <a:tc>
                  <a:txBody>
                    <a:bodyPr/>
                    <a:lstStyle/>
                    <a:p>
                      <a:r>
                        <a:rPr lang="en-US" b="1"/>
                        <a:t>Total</a:t>
                      </a:r>
                      <a:endParaRPr lang="en-CA" b="1" dirty="0"/>
                    </a:p>
                  </a:txBody>
                  <a:tcPr/>
                </a:tc>
                <a:tc>
                  <a:txBody>
                    <a:bodyPr/>
                    <a:lstStyle/>
                    <a:p>
                      <a:r>
                        <a:rPr lang="en-CA" sz="1600" u="dbl" baseline="0" dirty="0">
                          <a:solidFill>
                            <a:schemeClr val="tx1"/>
                          </a:solidFill>
                        </a:rPr>
                        <a:t>36.96</a:t>
                      </a:r>
                    </a:p>
                  </a:txBody>
                  <a:tcPr/>
                </a:tc>
                <a:tc>
                  <a:txBody>
                    <a:bodyPr/>
                    <a:lstStyle/>
                    <a:p>
                      <a:r>
                        <a:rPr lang="en-CA" sz="1600" u="dbl" baseline="0" dirty="0">
                          <a:solidFill>
                            <a:schemeClr val="tx1"/>
                          </a:solidFill>
                        </a:rPr>
                        <a:t>40.55</a:t>
                      </a:r>
                    </a:p>
                  </a:txBody>
                  <a:tcPr/>
                </a:tc>
                <a:tc>
                  <a:txBody>
                    <a:bodyPr/>
                    <a:lstStyle/>
                    <a:p>
                      <a:r>
                        <a:rPr lang="en-US" sz="1600" dirty="0">
                          <a:solidFill>
                            <a:schemeClr val="tx1"/>
                          </a:solidFill>
                        </a:rPr>
                        <a:t>-8.85%</a:t>
                      </a:r>
                      <a:endParaRPr lang="en-CA" sz="1600" dirty="0">
                        <a:solidFill>
                          <a:schemeClr val="tx1"/>
                        </a:solidFill>
                      </a:endParaRPr>
                    </a:p>
                  </a:txBody>
                  <a:tcPr/>
                </a:tc>
                <a:tc>
                  <a:txBody>
                    <a:bodyPr/>
                    <a:lstStyle/>
                    <a:p>
                      <a:r>
                        <a:rPr lang="en-US" sz="1600" u="dbl" baseline="0" dirty="0">
                          <a:solidFill>
                            <a:schemeClr val="tx1"/>
                          </a:solidFill>
                        </a:rPr>
                        <a:t>3</a:t>
                      </a:r>
                      <a:r>
                        <a:rPr lang="en-CA" sz="1600" u="dbl" baseline="0" dirty="0">
                          <a:solidFill>
                            <a:schemeClr val="tx1"/>
                          </a:solidFill>
                        </a:rPr>
                        <a:t>9.16</a:t>
                      </a:r>
                    </a:p>
                  </a:txBody>
                  <a:tcPr/>
                </a:tc>
                <a:tc>
                  <a:txBody>
                    <a:bodyPr/>
                    <a:lstStyle/>
                    <a:p>
                      <a:r>
                        <a:rPr lang="en-US" sz="1600" dirty="0">
                          <a:solidFill>
                            <a:schemeClr val="tx1"/>
                          </a:solidFill>
                        </a:rPr>
                        <a:t>3.54%</a:t>
                      </a:r>
                      <a:endParaRPr lang="en-CA" sz="1600" dirty="0">
                        <a:solidFill>
                          <a:schemeClr val="tx1"/>
                        </a:solidFill>
                      </a:endParaRPr>
                    </a:p>
                  </a:txBody>
                  <a:tcPr/>
                </a:tc>
                <a:extLst>
                  <a:ext uri="{0D108BD9-81ED-4DB2-BD59-A6C34878D82A}">
                    <a16:rowId xmlns:a16="http://schemas.microsoft.com/office/drawing/2014/main" val="10009"/>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588224" y="5517232"/>
            <a:ext cx="2298437" cy="913077"/>
          </a:xfrm>
          <a:prstGeom prst="rect">
            <a:avLst/>
          </a:prstGeom>
        </p:spPr>
      </p:pic>
    </p:spTree>
    <p:extLst>
      <p:ext uri="{BB962C8B-B14F-4D97-AF65-F5344CB8AC3E}">
        <p14:creationId xmlns:p14="http://schemas.microsoft.com/office/powerpoint/2010/main" val="388790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60648"/>
            <a:ext cx="7997512" cy="548640"/>
          </a:xfrm>
        </p:spPr>
        <p:txBody>
          <a:bodyPr/>
          <a:lstStyle/>
          <a:p>
            <a:r>
              <a:rPr lang="en-US" dirty="0"/>
              <a:t>TAX IMPACT RESIDENTIAL </a:t>
            </a:r>
            <a:r>
              <a:rPr lang="en-US" sz="1800" dirty="0"/>
              <a:t>– </a:t>
            </a:r>
            <a:r>
              <a:rPr lang="en-US" sz="1200" cap="none" dirty="0"/>
              <a:t>Average increase of assessment between 7-13%  </a:t>
            </a:r>
            <a:r>
              <a:rPr lang="en-US" sz="1200" cap="none" dirty="0">
                <a:highlight>
                  <a:srgbClr val="FFFF00"/>
                </a:highlight>
              </a:rPr>
              <a:t>Assuming an assessment increase of 10% </a:t>
            </a:r>
            <a:endParaRPr lang="en-CA" sz="1200" dirty="0">
              <a:highlight>
                <a:srgbClr val="FFFF00"/>
              </a:highlight>
            </a:endParaRPr>
          </a:p>
        </p:txBody>
      </p:sp>
      <p:sp>
        <p:nvSpPr>
          <p:cNvPr id="3" name="Content Placeholder 2"/>
          <p:cNvSpPr>
            <a:spLocks noGrp="1"/>
          </p:cNvSpPr>
          <p:nvPr>
            <p:ph idx="1"/>
          </p:nvPr>
        </p:nvSpPr>
        <p:spPr>
          <a:xfrm>
            <a:off x="467544" y="809288"/>
            <a:ext cx="8352928" cy="5500032"/>
          </a:xfrm>
        </p:spPr>
        <p:txBody>
          <a:bodyPr>
            <a:normAutofit fontScale="32500" lnSpcReduction="20000"/>
          </a:bodyPr>
          <a:lstStyle/>
          <a:p>
            <a:r>
              <a:rPr lang="en-US" sz="4800" u="sng" dirty="0"/>
              <a:t>2025 property taxes on a house assessed at $275,000  (portioned at 45%)  $123.750 Taxable</a:t>
            </a:r>
          </a:p>
          <a:p>
            <a:r>
              <a:rPr lang="en-US" sz="4800" dirty="0"/>
              <a:t>Municipal						$2,431.19</a:t>
            </a:r>
            <a:endParaRPr lang="en-US" sz="4800" dirty="0">
              <a:highlight>
                <a:srgbClr val="FFFF00"/>
              </a:highlight>
            </a:endParaRPr>
          </a:p>
          <a:p>
            <a:r>
              <a:rPr lang="en-US" sz="4800" dirty="0"/>
              <a:t>Special service levy					$209.64</a:t>
            </a:r>
          </a:p>
          <a:p>
            <a:r>
              <a:rPr lang="en-US" sz="4800" dirty="0"/>
              <a:t>School						$1623.34          </a:t>
            </a:r>
          </a:p>
          <a:p>
            <a:r>
              <a:rPr lang="en-US" sz="4800" dirty="0"/>
              <a:t>Residential Homeowners Tax Credit estimated  up to $1500	-</a:t>
            </a:r>
            <a:r>
              <a:rPr lang="en-US" sz="4800" u="sng" dirty="0"/>
              <a:t>$1,600.00      </a:t>
            </a:r>
          </a:p>
          <a:p>
            <a:r>
              <a:rPr lang="en-US" sz="4800" dirty="0"/>
              <a:t>2025 Net Property Taxes				$2,664.17 (Mill rate 19.646)</a:t>
            </a:r>
          </a:p>
          <a:p>
            <a:endParaRPr lang="en-US" sz="4800" dirty="0"/>
          </a:p>
          <a:p>
            <a:r>
              <a:rPr lang="en-US" sz="4800" u="sng" dirty="0"/>
              <a:t>2024 property taxes on a house assessed at $250,000  (portioned at 45%)  $112,500 Taxable</a:t>
            </a:r>
          </a:p>
          <a:p>
            <a:r>
              <a:rPr lang="en-US" sz="4800" dirty="0"/>
              <a:t>Municipal						$2,522.00</a:t>
            </a:r>
            <a:endParaRPr lang="en-US" sz="4800" dirty="0">
              <a:highlight>
                <a:srgbClr val="FFFF00"/>
              </a:highlight>
            </a:endParaRPr>
          </a:p>
          <a:p>
            <a:r>
              <a:rPr lang="en-US" sz="4800" dirty="0"/>
              <a:t>School						$1,127.00</a:t>
            </a:r>
            <a:endParaRPr lang="en-US" sz="4800" dirty="0">
              <a:highlight>
                <a:srgbClr val="FFFF00"/>
              </a:highlight>
            </a:endParaRPr>
          </a:p>
          <a:p>
            <a:r>
              <a:rPr lang="en-US" sz="4800" dirty="0"/>
              <a:t>Residential Homeowners Tax Credit (estimated at 50%) -</a:t>
            </a:r>
            <a:r>
              <a:rPr lang="en-US" sz="4800" u="sng" dirty="0"/>
              <a:t>$563.50 + -350.00</a:t>
            </a:r>
          </a:p>
          <a:p>
            <a:r>
              <a:rPr lang="en-US" sz="4800" dirty="0"/>
              <a:t>2024 Net Property Taxes				$2,735.50 (Mill rate 22.42)</a:t>
            </a:r>
          </a:p>
          <a:p>
            <a:r>
              <a:rPr lang="en-US" sz="4800" dirty="0"/>
              <a:t>25-24 Property Tax Decrease (School and Municipal)		$-71.33</a:t>
            </a:r>
          </a:p>
          <a:p>
            <a:endParaRPr lang="en-US" sz="4800" dirty="0"/>
          </a:p>
          <a:p>
            <a:r>
              <a:rPr lang="en-US" sz="4800" dirty="0"/>
              <a:t>** Contact the MB Provincial Govt for questions on the School tax rebate  </a:t>
            </a:r>
            <a:r>
              <a:rPr lang="en-US" sz="4800" dirty="0">
                <a:hlinkClick r:id="rId2"/>
              </a:rPr>
              <a:t>WWW.Manitoba.ca/schooltaxrebate</a:t>
            </a:r>
            <a:r>
              <a:rPr lang="en-US" sz="4800" dirty="0"/>
              <a:t> </a:t>
            </a:r>
          </a:p>
          <a:p>
            <a:endParaRPr lang="en-US" sz="1200" u="dbl" dirty="0">
              <a:solidFill>
                <a:srgbClr val="FF0000"/>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7065820" y="5517232"/>
            <a:ext cx="1754652" cy="697053"/>
          </a:xfrm>
          <a:prstGeom prst="rect">
            <a:avLst/>
          </a:prstGeom>
        </p:spPr>
      </p:pic>
    </p:spTree>
    <p:extLst>
      <p:ext uri="{BB962C8B-B14F-4D97-AF65-F5344CB8AC3E}">
        <p14:creationId xmlns:p14="http://schemas.microsoft.com/office/powerpoint/2010/main" val="2681803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1530" y="95075"/>
            <a:ext cx="7520940" cy="548640"/>
          </a:xfrm>
        </p:spPr>
        <p:txBody>
          <a:bodyPr/>
          <a:lstStyle/>
          <a:p>
            <a:r>
              <a:rPr lang="en-US" dirty="0"/>
              <a:t>TAX IMPACT Commercial</a:t>
            </a:r>
            <a:r>
              <a:rPr lang="en-US" sz="1600" dirty="0"/>
              <a:t> </a:t>
            </a:r>
            <a:r>
              <a:rPr lang="en-US" sz="1800" dirty="0"/>
              <a:t>– </a:t>
            </a:r>
            <a:r>
              <a:rPr lang="en-US" sz="1200" cap="none" dirty="0"/>
              <a:t>Average assessment increase 5-12.4%</a:t>
            </a:r>
            <a:endParaRPr lang="en-CA" sz="1200" dirty="0"/>
          </a:p>
        </p:txBody>
      </p:sp>
      <p:sp>
        <p:nvSpPr>
          <p:cNvPr id="3" name="Content Placeholder 2"/>
          <p:cNvSpPr>
            <a:spLocks noGrp="1"/>
          </p:cNvSpPr>
          <p:nvPr>
            <p:ph idx="1"/>
          </p:nvPr>
        </p:nvSpPr>
        <p:spPr>
          <a:xfrm>
            <a:off x="811530" y="643714"/>
            <a:ext cx="8008942" cy="4441469"/>
          </a:xfrm>
        </p:spPr>
        <p:txBody>
          <a:bodyPr>
            <a:normAutofit fontScale="77500" lnSpcReduction="20000"/>
          </a:bodyPr>
          <a:lstStyle/>
          <a:p>
            <a:r>
              <a:rPr lang="en-US" u="sng" dirty="0">
                <a:highlight>
                  <a:srgbClr val="FFFF00"/>
                </a:highlight>
              </a:rPr>
              <a:t>Calculated at a 10% increase in assessment Mill rate 19.646</a:t>
            </a:r>
          </a:p>
          <a:p>
            <a:r>
              <a:rPr lang="en-US" u="sng" dirty="0"/>
              <a:t>2025 property taxes on a business assessed at $495,000,000 (portioned at 65%)  $321,750  Taxable</a:t>
            </a:r>
          </a:p>
          <a:p>
            <a:r>
              <a:rPr lang="en-US" dirty="0"/>
              <a:t>Municipal						$6,321.10</a:t>
            </a:r>
            <a:endParaRPr lang="en-US" dirty="0">
              <a:highlight>
                <a:srgbClr val="FFFF00"/>
              </a:highlight>
            </a:endParaRPr>
          </a:p>
          <a:p>
            <a:r>
              <a:rPr lang="en-US" dirty="0"/>
              <a:t>School						$3,282.49</a:t>
            </a:r>
          </a:p>
          <a:p>
            <a:r>
              <a:rPr lang="en-US" dirty="0"/>
              <a:t>Education Support Levy					</a:t>
            </a:r>
            <a:r>
              <a:rPr lang="en-US" u="sng" dirty="0"/>
              <a:t>$</a:t>
            </a:r>
            <a:r>
              <a:rPr lang="en-US" dirty="0"/>
              <a:t>2,289.89</a:t>
            </a:r>
          </a:p>
          <a:p>
            <a:r>
              <a:rPr lang="en-US" dirty="0"/>
              <a:t>Rebate						</a:t>
            </a:r>
            <a:r>
              <a:rPr lang="en-US" u="sng" dirty="0"/>
              <a:t>-$328.25</a:t>
            </a:r>
          </a:p>
          <a:p>
            <a:r>
              <a:rPr lang="en-US" dirty="0"/>
              <a:t>2025 Net Property Taxes					$11,565.23</a:t>
            </a:r>
            <a:endParaRPr lang="en-US" dirty="0">
              <a:highlight>
                <a:srgbClr val="FFFF00"/>
              </a:highlight>
            </a:endParaRPr>
          </a:p>
          <a:p>
            <a:endParaRPr lang="en-US" dirty="0"/>
          </a:p>
          <a:p>
            <a:r>
              <a:rPr lang="en-US" u="sng" dirty="0"/>
              <a:t>2024 property taxes on a business assessed at $450,000 (portioned at 65%)  $292,500  Taxable</a:t>
            </a:r>
          </a:p>
          <a:p>
            <a:r>
              <a:rPr lang="en-US" dirty="0"/>
              <a:t>Municipal						$6,550.83</a:t>
            </a:r>
          </a:p>
          <a:p>
            <a:r>
              <a:rPr lang="en-US" dirty="0"/>
              <a:t>School						$2,925.00</a:t>
            </a:r>
          </a:p>
          <a:p>
            <a:r>
              <a:rPr lang="en-US" dirty="0"/>
              <a:t>Education Support Levy					$2,377.44</a:t>
            </a:r>
          </a:p>
          <a:p>
            <a:r>
              <a:rPr lang="en-US" dirty="0"/>
              <a:t>Rebate						-$292.50</a:t>
            </a:r>
          </a:p>
          <a:p>
            <a:r>
              <a:rPr lang="en-US" dirty="0"/>
              <a:t>2024 Net Property Taxes					$11,560.77</a:t>
            </a:r>
          </a:p>
          <a:p>
            <a:r>
              <a:rPr lang="en-US" dirty="0"/>
              <a:t>25-24 Property Tax Increase (Municipal, School and Education Support Levy)  	$ -4.46</a:t>
            </a:r>
          </a:p>
          <a:p>
            <a:endParaRPr lang="en-US" dirty="0"/>
          </a:p>
          <a:p>
            <a:r>
              <a:rPr lang="en-US" dirty="0"/>
              <a:t>** Business School tax rebate estimate 10% of the SD Levy and ED Levy.  Contact the MB Government for questions on the school tax rebate. </a:t>
            </a:r>
            <a:r>
              <a:rPr lang="en-US" dirty="0">
                <a:hlinkClick r:id="rId2"/>
              </a:rPr>
              <a:t>www.Manitoba.ca/schooltaxrebate</a:t>
            </a:r>
            <a:r>
              <a:rPr lang="en-US" dirty="0"/>
              <a:t> </a:t>
            </a:r>
          </a:p>
          <a:p>
            <a:endParaRPr lang="en-US" u="dbl" dirty="0">
              <a:solidFill>
                <a:srgbClr val="FF0000"/>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982489" y="5484128"/>
            <a:ext cx="1837983" cy="730157"/>
          </a:xfrm>
          <a:prstGeom prst="rect">
            <a:avLst/>
          </a:prstGeom>
        </p:spPr>
      </p:pic>
    </p:spTree>
    <p:extLst>
      <p:ext uri="{BB962C8B-B14F-4D97-AF65-F5344CB8AC3E}">
        <p14:creationId xmlns:p14="http://schemas.microsoft.com/office/powerpoint/2010/main" val="1047587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518" y="96427"/>
            <a:ext cx="7520940" cy="548640"/>
          </a:xfrm>
        </p:spPr>
        <p:txBody>
          <a:bodyPr/>
          <a:lstStyle/>
          <a:p>
            <a:r>
              <a:rPr lang="en-US" dirty="0"/>
              <a:t>Education Property Tax</a:t>
            </a:r>
            <a:endParaRPr lang="en-CA" dirty="0"/>
          </a:p>
        </p:txBody>
      </p:sp>
      <p:sp>
        <p:nvSpPr>
          <p:cNvPr id="3" name="Content Placeholder 2"/>
          <p:cNvSpPr>
            <a:spLocks noGrp="1"/>
          </p:cNvSpPr>
          <p:nvPr>
            <p:ph idx="1"/>
          </p:nvPr>
        </p:nvSpPr>
        <p:spPr>
          <a:xfrm>
            <a:off x="323528" y="548680"/>
            <a:ext cx="8280920" cy="5377573"/>
          </a:xfrm>
        </p:spPr>
        <p:txBody>
          <a:bodyPr>
            <a:normAutofit lnSpcReduction="10000"/>
          </a:bodyPr>
          <a:lstStyle/>
          <a:p>
            <a:pPr marL="342900" lvl="0" indent="-342900">
              <a:lnSpc>
                <a:spcPct val="107000"/>
              </a:lnSpc>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For 2025, property owners will receive the School Tax Rebate directly on their property tax statement.  The School Tax Rebate has changed:</a:t>
            </a:r>
          </a:p>
          <a:p>
            <a:pPr marL="342900" lvl="0" indent="-342900">
              <a:lnSpc>
                <a:spcPct val="107000"/>
              </a:lnSpc>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Residential property owners will receive a 50% rebate of the school division special levy up to $1600.00;  </a:t>
            </a:r>
          </a:p>
          <a:p>
            <a:pPr marL="342900" lvl="0" indent="-342900">
              <a:lnSpc>
                <a:spcPct val="107000"/>
              </a:lnSpc>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Other property owners, such as commercial, industrial, railways, pipelines, institutional and designated recreational, will receive a 10% rebate of the applicable school division and education support levy payable.   </a:t>
            </a:r>
          </a:p>
          <a:p>
            <a:pPr marL="342900" lvl="0" indent="-342900">
              <a:lnSpc>
                <a:spcPct val="107000"/>
              </a:lnSpc>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Farmland School Tax Rebate will be up to 40% of school tax to a maximum of $2,500.00</a:t>
            </a:r>
          </a:p>
          <a:p>
            <a:pPr marL="342900" lvl="0" indent="-342900">
              <a:lnSpc>
                <a:spcPct val="107000"/>
              </a:lnSpc>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Seniors School tax rebate will be a maximum of $235.00</a:t>
            </a:r>
          </a:p>
          <a:p>
            <a:pPr marL="342900" lvl="0" indent="-342900">
              <a:lnSpc>
                <a:spcPct val="107000"/>
              </a:lnSpc>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Renters tax rebate is increased from $525 to $575 to be claimed on your tax return.</a:t>
            </a:r>
          </a:p>
          <a:p>
            <a:pPr marL="342900" lvl="0" indent="-342900">
              <a:lnSpc>
                <a:spcPct val="107000"/>
              </a:lnSpc>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 Contact the MB Government for questions on the </a:t>
            </a:r>
            <a:r>
              <a:rPr lang="en-US" sz="1800" dirty="0">
                <a:latin typeface="Calibri" panose="020F0502020204030204" pitchFamily="34" charset="0"/>
                <a:ea typeface="Calibri" panose="020F0502020204030204" pitchFamily="34" charset="0"/>
                <a:cs typeface="Times New Roman" panose="02020603050405020304" pitchFamily="18" charset="0"/>
              </a:rPr>
              <a:t>any</a:t>
            </a:r>
            <a:r>
              <a:rPr lang="en-US" sz="1800" dirty="0">
                <a:effectLst/>
                <a:latin typeface="Calibri" panose="020F0502020204030204" pitchFamily="34" charset="0"/>
                <a:ea typeface="Calibri" panose="020F0502020204030204" pitchFamily="34" charset="0"/>
                <a:cs typeface="Times New Roman" panose="02020603050405020304" pitchFamily="18" charset="0"/>
              </a:rPr>
              <a:t> tax rebates </a:t>
            </a:r>
            <a:r>
              <a:rPr lang="en-US" sz="1800" dirty="0">
                <a:effectLst/>
                <a:latin typeface="Calibri" panose="020F0502020204030204" pitchFamily="34" charset="0"/>
                <a:ea typeface="Calibri" panose="020F0502020204030204" pitchFamily="34" charset="0"/>
                <a:cs typeface="Times New Roman" panose="02020603050405020304" pitchFamily="18" charset="0"/>
                <a:hlinkClick r:id="rId2"/>
              </a:rPr>
              <a:t>www.Manitoba.ca/schooltaxrebate</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Symbol" panose="05050102010706020507" pitchFamily="18" charset="2"/>
              <a:buChar char=""/>
            </a:pPr>
            <a:r>
              <a:rPr lang="en-US"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Information on the provincial site will override any information on this presentation.</a:t>
            </a:r>
            <a:endParaRPr lang="en-CA"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703297" y="5373216"/>
            <a:ext cx="2117175" cy="841069"/>
          </a:xfrm>
          <a:prstGeom prst="rect">
            <a:avLst/>
          </a:prstGeom>
        </p:spPr>
      </p:pic>
    </p:spTree>
    <p:extLst>
      <p:ext uri="{BB962C8B-B14F-4D97-AF65-F5344CB8AC3E}">
        <p14:creationId xmlns:p14="http://schemas.microsoft.com/office/powerpoint/2010/main" val="3799718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2025 Municipal Revenues</a:t>
            </a:r>
            <a:endParaRPr lang="en-CA"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30585788"/>
              </p:ext>
            </p:extLst>
          </p:nvPr>
        </p:nvGraphicFramePr>
        <p:xfrm>
          <a:off x="822325" y="1100138"/>
          <a:ext cx="7521575" cy="3579812"/>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884558" y="5445224"/>
            <a:ext cx="1935914" cy="769061"/>
          </a:xfrm>
          <a:prstGeom prst="rect">
            <a:avLst/>
          </a:prstGeom>
        </p:spPr>
      </p:pic>
    </p:spTree>
    <p:extLst>
      <p:ext uri="{BB962C8B-B14F-4D97-AF65-F5344CB8AC3E}">
        <p14:creationId xmlns:p14="http://schemas.microsoft.com/office/powerpoint/2010/main" val="38879050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14281</TotalTime>
  <Words>1418</Words>
  <Application>Microsoft Office PowerPoint</Application>
  <PresentationFormat>On-screen Show (4:3)</PresentationFormat>
  <Paragraphs>215</Paragraphs>
  <Slides>15</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Franklin Gothic Book</vt:lpstr>
      <vt:lpstr>Franklin Gothic Book (Body)</vt:lpstr>
      <vt:lpstr>Franklin Gothic Medium</vt:lpstr>
      <vt:lpstr>Symbol</vt:lpstr>
      <vt:lpstr>Wingdings</vt:lpstr>
      <vt:lpstr>Angles</vt:lpstr>
      <vt:lpstr>Town of carman</vt:lpstr>
      <vt:lpstr>PowerPoint Presentation</vt:lpstr>
      <vt:lpstr>2025 BUDGET HIGHLIGHTS</vt:lpstr>
      <vt:lpstr>2025 Impact</vt:lpstr>
      <vt:lpstr>PowerPoint Presentation</vt:lpstr>
      <vt:lpstr>TAX IMPACT RESIDENTIAL – Average increase of assessment between 7-13%  Assuming an assessment increase of 10% </vt:lpstr>
      <vt:lpstr>TAX IMPACT Commercial – Average assessment increase 5-12.4%</vt:lpstr>
      <vt:lpstr>Education Property Tax</vt:lpstr>
      <vt:lpstr>2025 Municipal Revenues</vt:lpstr>
      <vt:lpstr>PowerPoint Presentation</vt:lpstr>
      <vt:lpstr>PowerPoint Presentation</vt:lpstr>
      <vt:lpstr>2025 CAPITAL PLAN</vt:lpstr>
      <vt:lpstr>PowerPoint Presentation</vt:lpstr>
      <vt:lpstr>CAPITAL PLAN 2026-2030</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cao_000</dc:creator>
  <cp:lastModifiedBy>Susan Stein</cp:lastModifiedBy>
  <cp:revision>245</cp:revision>
  <cp:lastPrinted>2019-04-02T14:57:33Z</cp:lastPrinted>
  <dcterms:created xsi:type="dcterms:W3CDTF">2016-03-08T00:49:53Z</dcterms:created>
  <dcterms:modified xsi:type="dcterms:W3CDTF">2025-05-12T20:42:20Z</dcterms:modified>
</cp:coreProperties>
</file>